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2" r:id="rId1"/>
  </p:sldMasterIdLst>
  <p:sldIdLst>
    <p:sldId id="265" r:id="rId2"/>
  </p:sldIdLst>
  <p:sldSz cx="47548800" cy="36576000"/>
  <p:notesSz cx="6858000" cy="9144000"/>
  <p:defaultTextStyle>
    <a:defPPr>
      <a:defRPr lang="en-US"/>
    </a:defPPr>
    <a:lvl1pPr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1pPr>
    <a:lvl2pPr marL="2403475" indent="-1946275"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2pPr>
    <a:lvl3pPr marL="4806950" indent="-3892550"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3pPr>
    <a:lvl4pPr marL="7210425" indent="-5838825"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4pPr>
    <a:lvl5pPr marL="9613900" indent="-7785100" algn="l" defTabSz="2403475" rtl="0" fontAlgn="base">
      <a:spcBef>
        <a:spcPct val="0"/>
      </a:spcBef>
      <a:spcAft>
        <a:spcPct val="0"/>
      </a:spcAft>
      <a:defRPr sz="95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5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4646"/>
  </p:normalViewPr>
  <p:slideViewPr>
    <p:cSldViewPr snapToObjects="1">
      <p:cViewPr>
        <p:scale>
          <a:sx n="28" d="100"/>
          <a:sy n="28" d="100"/>
        </p:scale>
        <p:origin x="-41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0970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E8EE3C-1772-4741-94A8-25355C7CFDFC}"/>
              </a:ext>
            </a:extLst>
          </p:cNvPr>
          <p:cNvSpPr txBox="1"/>
          <p:nvPr userDrawn="1"/>
        </p:nvSpPr>
        <p:spPr>
          <a:xfrm>
            <a:off x="0" y="0"/>
            <a:ext cx="47548800" cy="36576000"/>
          </a:xfrm>
          <a:prstGeom prst="rect">
            <a:avLst/>
          </a:prstGeom>
          <a:solidFill>
            <a:schemeClr val="bg1">
              <a:alpha val="98000"/>
            </a:schemeClr>
          </a:solidFill>
        </p:spPr>
        <p:txBody>
          <a:bodyPr/>
          <a:lstStyle/>
          <a:p>
            <a:pPr>
              <a:defRPr/>
            </a:pPr>
            <a:endParaRPr lang="en-US">
              <a:latin typeface="Arial" charset="0"/>
              <a:ea typeface="ＭＳ Ｐゴシック" charset="-128"/>
              <a:cs typeface="ＭＳ Ｐゴシック" charset="-128"/>
            </a:endParaRPr>
          </a:p>
        </p:txBody>
      </p:sp>
      <p:cxnSp>
        <p:nvCxnSpPr>
          <p:cNvPr id="7" name="Straight Connector 6">
            <a:extLst>
              <a:ext uri="{FF2B5EF4-FFF2-40B4-BE49-F238E27FC236}">
                <a16:creationId xmlns:a16="http://schemas.microsoft.com/office/drawing/2014/main" id="{1B0CF928-DA0B-5F46-ADAB-B67EDB97BB92}"/>
              </a:ext>
            </a:extLst>
          </p:cNvPr>
          <p:cNvCxnSpPr/>
          <p:nvPr userDrawn="1"/>
        </p:nvCxnSpPr>
        <p:spPr>
          <a:xfrm>
            <a:off x="0" y="3657600"/>
            <a:ext cx="47548800" cy="1588"/>
          </a:xfrm>
          <a:prstGeom prst="line">
            <a:avLst/>
          </a:prstGeom>
          <a:ln w="1270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28" name="Picture 5" descr="power-point-banner1.jpg">
            <a:extLst>
              <a:ext uri="{FF2B5EF4-FFF2-40B4-BE49-F238E27FC236}">
                <a16:creationId xmlns:a16="http://schemas.microsoft.com/office/drawing/2014/main" id="{7F9D2479-9B54-2A48-8884-F3FA38E72F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588"/>
            <a:ext cx="47548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3" r:id="rId1"/>
  </p:sldLayoutIdLst>
  <p:txStyles>
    <p:titleStyle>
      <a:lvl1pPr algn="ctr" defTabSz="2403475" rtl="0" eaLnBrk="1" fontAlgn="base" hangingPunct="1">
        <a:spcBef>
          <a:spcPct val="0"/>
        </a:spcBef>
        <a:spcAft>
          <a:spcPct val="0"/>
        </a:spcAft>
        <a:defRPr sz="23100" kern="1200">
          <a:solidFill>
            <a:schemeClr val="tx1"/>
          </a:solidFill>
          <a:latin typeface="+mj-lt"/>
          <a:ea typeface="ＭＳ Ｐゴシック" charset="-128"/>
          <a:cs typeface="ＭＳ Ｐゴシック" charset="-128"/>
        </a:defRPr>
      </a:lvl1pPr>
      <a:lvl2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2pPr>
      <a:lvl3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3pPr>
      <a:lvl4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4pPr>
      <a:lvl5pPr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5pPr>
      <a:lvl6pPr marL="4572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6pPr>
      <a:lvl7pPr marL="9144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7pPr>
      <a:lvl8pPr marL="13716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8pPr>
      <a:lvl9pPr marL="1828800" algn="ctr" defTabSz="2403475" rtl="0" eaLnBrk="1" fontAlgn="base" hangingPunct="1">
        <a:spcBef>
          <a:spcPct val="0"/>
        </a:spcBef>
        <a:spcAft>
          <a:spcPct val="0"/>
        </a:spcAft>
        <a:defRPr sz="23100">
          <a:solidFill>
            <a:schemeClr val="tx1"/>
          </a:solidFill>
          <a:latin typeface="Calibri" charset="0"/>
          <a:ea typeface="ＭＳ Ｐゴシック" charset="-128"/>
          <a:cs typeface="ＭＳ Ｐゴシック" charset="-128"/>
        </a:defRPr>
      </a:lvl9pPr>
    </p:titleStyle>
    <p:bodyStyle>
      <a:lvl1pPr marL="1801813" indent="-1801813" algn="l" defTabSz="2403475" rtl="0" eaLnBrk="1" fontAlgn="base" hangingPunct="1">
        <a:spcBef>
          <a:spcPct val="20000"/>
        </a:spcBef>
        <a:spcAft>
          <a:spcPct val="0"/>
        </a:spcAft>
        <a:buFont typeface="Arial" panose="020B0604020202020204" pitchFamily="34" charset="0"/>
        <a:buChar char="•"/>
        <a:defRPr sz="16800" kern="1200">
          <a:solidFill>
            <a:schemeClr val="tx1"/>
          </a:solidFill>
          <a:latin typeface="+mn-lt"/>
          <a:ea typeface="ＭＳ Ｐゴシック" charset="-128"/>
          <a:cs typeface="ＭＳ Ｐゴシック" charset="-128"/>
        </a:defRPr>
      </a:lvl1pPr>
      <a:lvl2pPr marL="3905250" indent="-1501775" algn="l" defTabSz="2403475" rtl="0" eaLnBrk="1" fontAlgn="base" hangingPunct="1">
        <a:spcBef>
          <a:spcPct val="20000"/>
        </a:spcBef>
        <a:spcAft>
          <a:spcPct val="0"/>
        </a:spcAft>
        <a:buFont typeface="Arial" panose="020B0604020202020204" pitchFamily="34" charset="0"/>
        <a:buChar char="–"/>
        <a:defRPr sz="14700" kern="1200">
          <a:solidFill>
            <a:schemeClr val="tx1"/>
          </a:solidFill>
          <a:latin typeface="+mn-lt"/>
          <a:ea typeface="ＭＳ Ｐゴシック" charset="-128"/>
          <a:cs typeface="ＭＳ Ｐゴシック" charset="-128"/>
        </a:defRPr>
      </a:lvl2pPr>
      <a:lvl3pPr marL="6008688" indent="-1201738" algn="l" defTabSz="2403475" rtl="0" eaLnBrk="1" fontAlgn="base" hangingPunct="1">
        <a:spcBef>
          <a:spcPct val="20000"/>
        </a:spcBef>
        <a:spcAft>
          <a:spcPct val="0"/>
        </a:spcAft>
        <a:buFont typeface="Arial" panose="020B0604020202020204" pitchFamily="34" charset="0"/>
        <a:buChar char="•"/>
        <a:defRPr sz="12600" kern="1200">
          <a:solidFill>
            <a:schemeClr val="tx1"/>
          </a:solidFill>
          <a:latin typeface="+mn-lt"/>
          <a:ea typeface="ＭＳ Ｐゴシック" charset="-128"/>
          <a:cs typeface="ＭＳ Ｐゴシック" charset="-128"/>
        </a:defRPr>
      </a:lvl3pPr>
      <a:lvl4pPr marL="8412163" indent="-1201738" algn="l" defTabSz="2403475" rtl="0" eaLnBrk="1" fontAlgn="base" hangingPunct="1">
        <a:spcBef>
          <a:spcPct val="20000"/>
        </a:spcBef>
        <a:spcAft>
          <a:spcPct val="0"/>
        </a:spcAft>
        <a:buFont typeface="Arial" panose="020B0604020202020204" pitchFamily="34" charset="0"/>
        <a:buChar char="–"/>
        <a:defRPr sz="10500" kern="1200">
          <a:solidFill>
            <a:schemeClr val="tx1"/>
          </a:solidFill>
          <a:latin typeface="+mn-lt"/>
          <a:ea typeface="ＭＳ Ｐゴシック" charset="-128"/>
          <a:cs typeface="ＭＳ Ｐゴシック" charset="-128"/>
        </a:defRPr>
      </a:lvl4pPr>
      <a:lvl5pPr marL="10815638" indent="-1201738" algn="l" defTabSz="2403475" rtl="0" eaLnBrk="1" fontAlgn="base" hangingPunct="1">
        <a:spcBef>
          <a:spcPct val="20000"/>
        </a:spcBef>
        <a:spcAft>
          <a:spcPct val="0"/>
        </a:spcAft>
        <a:buFont typeface="Arial" panose="020B0604020202020204" pitchFamily="34" charset="0"/>
        <a:buChar char="»"/>
        <a:defRPr sz="10500" kern="1200">
          <a:solidFill>
            <a:schemeClr val="tx1"/>
          </a:solidFill>
          <a:latin typeface="+mn-lt"/>
          <a:ea typeface="ＭＳ Ｐゴシック" charset="-128"/>
          <a:cs typeface="ＭＳ Ｐゴシック" charset="-128"/>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8">
            <a:extLst>
              <a:ext uri="{FF2B5EF4-FFF2-40B4-BE49-F238E27FC236}">
                <a16:creationId xmlns:a16="http://schemas.microsoft.com/office/drawing/2014/main" id="{8B77B40A-4A72-9046-A5D2-B5EF8061B444}"/>
              </a:ext>
            </a:extLst>
          </p:cNvPr>
          <p:cNvSpPr txBox="1">
            <a:spLocks noChangeArrowheads="1"/>
          </p:cNvSpPr>
          <p:nvPr/>
        </p:nvSpPr>
        <p:spPr bwMode="auto">
          <a:xfrm>
            <a:off x="838200" y="914400"/>
            <a:ext cx="458724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Calibri" panose="020F0502020204030204" pitchFamily="34" charset="0"/>
            </a:endParaRPr>
          </a:p>
        </p:txBody>
      </p:sp>
      <p:sp>
        <p:nvSpPr>
          <p:cNvPr id="3075" name="Text Box 2">
            <a:extLst>
              <a:ext uri="{FF2B5EF4-FFF2-40B4-BE49-F238E27FC236}">
                <a16:creationId xmlns:a16="http://schemas.microsoft.com/office/drawing/2014/main" id="{F555A38A-B6FE-2F47-AC81-657E0B24691B}"/>
              </a:ext>
            </a:extLst>
          </p:cNvPr>
          <p:cNvSpPr txBox="1">
            <a:spLocks noChangeArrowheads="1"/>
          </p:cNvSpPr>
          <p:nvPr/>
        </p:nvSpPr>
        <p:spPr bwMode="auto">
          <a:xfrm>
            <a:off x="12453938" y="0"/>
            <a:ext cx="3136106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64008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spcBef>
                <a:spcPts val="1200"/>
              </a:spcBef>
            </a:pPr>
            <a:r>
              <a:rPr lang="en-US" altLang="en-US" sz="6400" b="1" dirty="0">
                <a:solidFill>
                  <a:schemeClr val="bg1"/>
                </a:solidFill>
                <a:cs typeface="Arial" panose="020B0604020202020204" pitchFamily="34" charset="0"/>
              </a:rPr>
              <a:t>Granular Signature of Data</a:t>
            </a:r>
          </a:p>
          <a:p>
            <a:pPr eaLnBrk="1" hangingPunct="1">
              <a:spcBef>
                <a:spcPts val="1200"/>
              </a:spcBef>
            </a:pPr>
            <a:r>
              <a:rPr lang="en-US" altLang="en-US" sz="4000" dirty="0" err="1">
                <a:solidFill>
                  <a:schemeClr val="bg1"/>
                </a:solidFill>
                <a:cs typeface="Arial" panose="020B0604020202020204" pitchFamily="34" charset="0"/>
              </a:rPr>
              <a:t>Jiahao</a:t>
            </a:r>
            <a:r>
              <a:rPr lang="en-US" altLang="en-US" sz="4000" dirty="0">
                <a:solidFill>
                  <a:schemeClr val="bg1"/>
                </a:solidFill>
                <a:cs typeface="Arial" panose="020B0604020202020204" pitchFamily="34" charset="0"/>
              </a:rPr>
              <a:t> Li</a:t>
            </a:r>
            <a:r>
              <a:rPr lang="en-US" altLang="en-US" sz="4000" baseline="30000" dirty="0">
                <a:solidFill>
                  <a:schemeClr val="bg1"/>
                </a:solidFill>
                <a:cs typeface="Arial" panose="020B0604020202020204" pitchFamily="34" charset="0"/>
              </a:rPr>
              <a:t>1</a:t>
            </a:r>
            <a:r>
              <a:rPr lang="en-US" altLang="en-US" sz="4000" dirty="0">
                <a:solidFill>
                  <a:schemeClr val="bg1"/>
                </a:solidFill>
                <a:cs typeface="Arial" panose="020B0604020202020204" pitchFamily="34" charset="0"/>
              </a:rPr>
              <a:t>, </a:t>
            </a:r>
            <a:r>
              <a:rPr lang="en-US" altLang="en-US" sz="4000" dirty="0" err="1">
                <a:solidFill>
                  <a:schemeClr val="bg1"/>
                </a:solidFill>
                <a:cs typeface="Arial" panose="020B0604020202020204" pitchFamily="34" charset="0"/>
              </a:rPr>
              <a:t>Witold</a:t>
            </a:r>
            <a:r>
              <a:rPr lang="en-US" altLang="en-US" sz="4000" dirty="0">
                <a:solidFill>
                  <a:schemeClr val="bg1"/>
                </a:solidFill>
                <a:cs typeface="Arial" panose="020B0604020202020204" pitchFamily="34" charset="0"/>
              </a:rPr>
              <a:t> Pedrycz</a:t>
            </a:r>
            <a:r>
              <a:rPr lang="en-US" altLang="en-US" sz="4000" baseline="30000" dirty="0">
                <a:solidFill>
                  <a:schemeClr val="bg1"/>
                </a:solidFill>
                <a:cs typeface="Arial" panose="020B0604020202020204" pitchFamily="34" charset="0"/>
              </a:rPr>
              <a:t>1</a:t>
            </a:r>
            <a:endParaRPr lang="en-US" altLang="en-US" sz="4000" dirty="0">
              <a:solidFill>
                <a:schemeClr val="bg1"/>
              </a:solidFill>
              <a:cs typeface="Arial" panose="020B0604020202020204" pitchFamily="34" charset="0"/>
            </a:endParaRPr>
          </a:p>
          <a:p>
            <a:pPr eaLnBrk="1" hangingPunct="1">
              <a:spcBef>
                <a:spcPts val="1200"/>
              </a:spcBef>
            </a:pPr>
            <a:r>
              <a:rPr lang="en-US" altLang="en-US" sz="2600" baseline="30000" dirty="0">
                <a:solidFill>
                  <a:schemeClr val="bg1"/>
                </a:solidFill>
                <a:cs typeface="Arial" panose="020B0604020202020204" pitchFamily="34" charset="0"/>
              </a:rPr>
              <a:t>1</a:t>
            </a:r>
            <a:r>
              <a:rPr lang="en-US" altLang="en-US" sz="2600" dirty="0">
                <a:solidFill>
                  <a:schemeClr val="bg1"/>
                </a:solidFill>
                <a:cs typeface="Arial" panose="020B0604020202020204" pitchFamily="34" charset="0"/>
              </a:rPr>
              <a:t>Department of Electrical and Computer Engineering University of Alberta, Edmonton, AB, Canada</a:t>
            </a:r>
            <a:endParaRPr lang="en-AU" altLang="en-US" sz="2600" dirty="0">
              <a:solidFill>
                <a:schemeClr val="bg1"/>
              </a:solidFill>
              <a:latin typeface="Calibri" panose="020F0502020204030204" pitchFamily="34" charset="0"/>
            </a:endParaRPr>
          </a:p>
          <a:p>
            <a:pPr eaLnBrk="1" hangingPunct="1">
              <a:spcBef>
                <a:spcPts val="1200"/>
              </a:spcBef>
            </a:pPr>
            <a:endParaRPr lang="en-AU" altLang="en-US" sz="2600" dirty="0">
              <a:solidFill>
                <a:schemeClr val="bg1"/>
              </a:solidFill>
              <a:latin typeface="Calibri" panose="020F0502020204030204" pitchFamily="34" charset="0"/>
            </a:endParaRPr>
          </a:p>
          <a:p>
            <a:pPr eaLnBrk="1" hangingPunct="1">
              <a:spcBef>
                <a:spcPts val="1200"/>
              </a:spcBef>
            </a:pPr>
            <a:endParaRPr lang="en-AU" altLang="en-US" sz="4000" dirty="0">
              <a:solidFill>
                <a:schemeClr val="bg1"/>
              </a:solidFill>
              <a:latin typeface="Calibri" panose="020F0502020204030204" pitchFamily="34" charset="0"/>
            </a:endParaRPr>
          </a:p>
          <a:p>
            <a:pPr eaLnBrk="1" hangingPunct="1">
              <a:spcBef>
                <a:spcPts val="1200"/>
              </a:spcBef>
            </a:pPr>
            <a:endParaRPr lang="en-AU" altLang="en-US" sz="4000" dirty="0">
              <a:solidFill>
                <a:schemeClr val="bg1"/>
              </a:solidFill>
              <a:latin typeface="Calibri" panose="020F0502020204030204" pitchFamily="34" charset="0"/>
            </a:endParaRPr>
          </a:p>
        </p:txBody>
      </p:sp>
      <p:sp>
        <p:nvSpPr>
          <p:cNvPr id="3076" name="TextBox 35">
            <a:extLst>
              <a:ext uri="{FF2B5EF4-FFF2-40B4-BE49-F238E27FC236}">
                <a16:creationId xmlns:a16="http://schemas.microsoft.com/office/drawing/2014/main" id="{2987A2B8-244E-6747-B25E-EBB7998D9475}"/>
              </a:ext>
            </a:extLst>
          </p:cNvPr>
          <p:cNvSpPr txBox="1">
            <a:spLocks noChangeArrowheads="1"/>
          </p:cNvSpPr>
          <p:nvPr/>
        </p:nvSpPr>
        <p:spPr bwMode="auto">
          <a:xfrm>
            <a:off x="685800" y="6081713"/>
            <a:ext cx="22682200" cy="13730287"/>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13322" name="TextBox 35">
            <a:extLst>
              <a:ext uri="{FF2B5EF4-FFF2-40B4-BE49-F238E27FC236}">
                <a16:creationId xmlns:a16="http://schemas.microsoft.com/office/drawing/2014/main" id="{EEBBD3D2-44BA-4A43-8236-E66BB657EE2A}"/>
              </a:ext>
            </a:extLst>
          </p:cNvPr>
          <p:cNvSpPr txBox="1">
            <a:spLocks noChangeArrowheads="1"/>
          </p:cNvSpPr>
          <p:nvPr/>
        </p:nvSpPr>
        <p:spPr bwMode="auto">
          <a:xfrm>
            <a:off x="685800" y="4419600"/>
            <a:ext cx="22682200" cy="1662113"/>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Introduction</a:t>
            </a:r>
            <a:endParaRPr lang="en-US" altLang="en-US" sz="4800" dirty="0">
              <a:solidFill>
                <a:schemeClr val="bg1"/>
              </a:solidFill>
              <a:cs typeface="Arial" panose="020B0604020202020204" pitchFamily="34" charset="0"/>
            </a:endParaRPr>
          </a:p>
        </p:txBody>
      </p:sp>
      <p:sp>
        <p:nvSpPr>
          <p:cNvPr id="3079" name="TextBox 23">
            <a:extLst>
              <a:ext uri="{FF2B5EF4-FFF2-40B4-BE49-F238E27FC236}">
                <a16:creationId xmlns:a16="http://schemas.microsoft.com/office/drawing/2014/main" id="{30EB2B28-E734-E342-8760-D9F42271E886}"/>
              </a:ext>
            </a:extLst>
          </p:cNvPr>
          <p:cNvSpPr txBox="1">
            <a:spLocks noChangeArrowheads="1"/>
          </p:cNvSpPr>
          <p:nvPr/>
        </p:nvSpPr>
        <p:spPr bwMode="auto">
          <a:xfrm>
            <a:off x="1219200" y="6553200"/>
            <a:ext cx="21412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2800" dirty="0">
                <a:solidFill>
                  <a:srgbClr val="006231"/>
                </a:solidFill>
                <a:cs typeface="Arial" panose="020B0604020202020204" pitchFamily="34" charset="0"/>
              </a:rPr>
              <a:t>Introduction</a:t>
            </a:r>
          </a:p>
        </p:txBody>
      </p:sp>
      <p:sp>
        <p:nvSpPr>
          <p:cNvPr id="3081" name="TextBox 35">
            <a:extLst>
              <a:ext uri="{FF2B5EF4-FFF2-40B4-BE49-F238E27FC236}">
                <a16:creationId xmlns:a16="http://schemas.microsoft.com/office/drawing/2014/main" id="{67396098-8723-1A4D-9D5A-01D6E59BF8E4}"/>
              </a:ext>
            </a:extLst>
          </p:cNvPr>
          <p:cNvSpPr txBox="1">
            <a:spLocks noChangeArrowheads="1"/>
          </p:cNvSpPr>
          <p:nvPr/>
        </p:nvSpPr>
        <p:spPr bwMode="auto">
          <a:xfrm>
            <a:off x="12453938" y="20726400"/>
            <a:ext cx="10896600" cy="12307888"/>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a:cs typeface="Arial" panose="020B0604020202020204" pitchFamily="34" charset="0"/>
            </a:endParaRPr>
          </a:p>
        </p:txBody>
      </p:sp>
      <p:sp>
        <p:nvSpPr>
          <p:cNvPr id="43" name="TextBox 35">
            <a:extLst>
              <a:ext uri="{FF2B5EF4-FFF2-40B4-BE49-F238E27FC236}">
                <a16:creationId xmlns:a16="http://schemas.microsoft.com/office/drawing/2014/main" id="{F5E7CF71-B6A8-DB4B-88B6-92F6B6F02B85}"/>
              </a:ext>
            </a:extLst>
          </p:cNvPr>
          <p:cNvSpPr txBox="1">
            <a:spLocks noChangeArrowheads="1"/>
          </p:cNvSpPr>
          <p:nvPr/>
        </p:nvSpPr>
        <p:spPr bwMode="auto">
          <a:xfrm>
            <a:off x="12453938" y="20726400"/>
            <a:ext cx="10896600" cy="2400657"/>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Formation of Information Granules</a:t>
            </a:r>
            <a:endParaRPr lang="en-US" altLang="en-US" sz="4800" dirty="0">
              <a:solidFill>
                <a:schemeClr val="bg1"/>
              </a:solidFill>
              <a:cs typeface="Arial" panose="020B0604020202020204" pitchFamily="34" charset="0"/>
            </a:endParaRPr>
          </a:p>
        </p:txBody>
      </p:sp>
      <mc:AlternateContent xmlns:mc="http://schemas.openxmlformats.org/markup-compatibility/2006">
        <mc:Choice xmlns:a14="http://schemas.microsoft.com/office/drawing/2010/main" Requires="a14">
          <p:sp>
            <p:nvSpPr>
              <p:cNvPr id="3083" name="TextBox 40">
                <a:extLst>
                  <a:ext uri="{FF2B5EF4-FFF2-40B4-BE49-F238E27FC236}">
                    <a16:creationId xmlns:a16="http://schemas.microsoft.com/office/drawing/2014/main" id="{A606871F-B146-E041-B238-C3FBB0C1B21B}"/>
                  </a:ext>
                </a:extLst>
              </p:cNvPr>
              <p:cNvSpPr txBox="1">
                <a:spLocks noChangeArrowheads="1"/>
              </p:cNvSpPr>
              <p:nvPr/>
            </p:nvSpPr>
            <p:spPr bwMode="auto">
              <a:xfrm>
                <a:off x="12877800" y="23545799"/>
                <a:ext cx="9753600" cy="92878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2800" dirty="0">
                    <a:solidFill>
                      <a:srgbClr val="006231"/>
                    </a:solidFill>
                    <a:cs typeface="Arial" panose="020B0604020202020204" pitchFamily="34" charset="0"/>
                  </a:rPr>
                  <a:t>The Principle of Justifiable Granularity</a:t>
                </a:r>
              </a:p>
              <a:p>
                <a:pPr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Information granules involve the data points which is covered by the ‘radius’ of those granules. Constructing information granules is maximizing the objective function to get optimal coverage value, represented by </a:t>
                </a:r>
                <a14:m>
                  <m:oMath xmlns:m="http://schemas.openxmlformats.org/officeDocument/2006/math">
                    <m:sSub>
                      <m:sSubPr>
                        <m:ctrlPr>
                          <a:rPr lang="en-CA" altLang="en-US" sz="2800" i="1">
                            <a:solidFill>
                              <a:srgbClr val="006231"/>
                            </a:solidFill>
                            <a:latin typeface="Cambria Math" panose="02040503050406030204" pitchFamily="18" charset="0"/>
                            <a:ea typeface="Cambria Math" panose="02040503050406030204" pitchFamily="18" charset="0"/>
                            <a:cs typeface="Arial" panose="020B0604020202020204" pitchFamily="34" charset="0"/>
                          </a:rPr>
                        </m:ctrlPr>
                      </m:sSubPr>
                      <m:e>
                        <m:r>
                          <a:rPr lang="en-CA" altLang="en-US" sz="2800" i="1">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e>
                      <m:sub>
                        <m:r>
                          <a:rPr lang="en-CA" altLang="en-US" sz="2800" i="1">
                            <a:solidFill>
                              <a:srgbClr val="006231"/>
                            </a:solidFill>
                            <a:latin typeface="Cambria Math" panose="02040503050406030204" pitchFamily="18" charset="0"/>
                            <a:ea typeface="Cambria Math" panose="02040503050406030204" pitchFamily="18" charset="0"/>
                            <a:cs typeface="Arial" panose="020B0604020202020204" pitchFamily="34" charset="0"/>
                          </a:rPr>
                          <m:t>𝑜𝑝𝑡</m:t>
                        </m:r>
                      </m:sub>
                    </m:sSub>
                  </m:oMath>
                </a14:m>
                <a:r>
                  <a:rPr lang="en-US" altLang="en-US" sz="2800" dirty="0">
                    <a:solidFill>
                      <a:srgbClr val="006231"/>
                    </a:solidFill>
                    <a:cs typeface="Arial" panose="020B0604020202020204" pitchFamily="34" charset="0"/>
                  </a:rPr>
                  <a:t>, where d </a:t>
                </a:r>
                <a:r>
                  <a:rPr lang="en-US" altLang="en-US" sz="2800">
                    <a:solidFill>
                      <a:srgbClr val="006231"/>
                    </a:solidFill>
                    <a:cs typeface="Arial" panose="020B0604020202020204" pitchFamily="34" charset="0"/>
                  </a:rPr>
                  <a:t>is the dimensionality </a:t>
                </a:r>
                <a:r>
                  <a:rPr lang="en-US" altLang="en-US" sz="2800" dirty="0">
                    <a:solidFill>
                      <a:srgbClr val="006231"/>
                    </a:solidFill>
                    <a:cs typeface="Arial" panose="020B0604020202020204" pitchFamily="34" charset="0"/>
                  </a:rPr>
                  <a:t>of data.</a:t>
                </a:r>
              </a:p>
              <a:p>
                <a:pPr algn="ctr" eaLnBrk="1" hangingPunct="1">
                  <a:lnSpc>
                    <a:spcPct val="120000"/>
                  </a:lnSpc>
                </a:pPr>
                <a14:m>
                  <m:oMathPara xmlns:m="http://schemas.openxmlformats.org/officeDocument/2006/math">
                    <m:oMathParaPr>
                      <m:jc m:val="centerGroup"/>
                    </m:oMathParaPr>
                    <m:oMath xmlns:m="http://schemas.openxmlformats.org/officeDocument/2006/math">
                      <m:r>
                        <a:rPr lang="en-CA" altLang="en-US" sz="2800" b="0" i="1" smtClean="0">
                          <a:solidFill>
                            <a:srgbClr val="006231"/>
                          </a:solidFill>
                          <a:latin typeface="Cambria Math" panose="02040503050406030204" pitchFamily="18" charset="0"/>
                          <a:cs typeface="Arial" panose="020B0604020202020204" pitchFamily="34" charset="0"/>
                        </a:rPr>
                        <m:t>𝑉</m:t>
                      </m:r>
                      <m:r>
                        <a:rPr lang="en-CA" altLang="en-US" sz="2800" b="0" i="1" smtClean="0">
                          <a:solidFill>
                            <a:srgbClr val="006231"/>
                          </a:solidFill>
                          <a:latin typeface="Cambria Math" panose="02040503050406030204" pitchFamily="18" charset="0"/>
                          <a:cs typeface="Arial" panose="020B0604020202020204" pitchFamily="34" charset="0"/>
                        </a:rPr>
                        <m:t>=</m:t>
                      </m:r>
                      <m:r>
                        <a:rPr lang="en-CA" altLang="en-US" sz="2800" b="0" i="1" smtClean="0">
                          <a:solidFill>
                            <a:srgbClr val="006231"/>
                          </a:solidFill>
                          <a:latin typeface="Cambria Math" panose="02040503050406030204" pitchFamily="18" charset="0"/>
                          <a:cs typeface="Arial" panose="020B0604020202020204" pitchFamily="34" charset="0"/>
                        </a:rPr>
                        <m:t>𝑐𝑜𝑣</m:t>
                      </m:r>
                      <m:r>
                        <a:rPr lang="en-CA" altLang="en-US" sz="2800" b="0" i="1" smtClean="0">
                          <a:solidFill>
                            <a:srgbClr val="006231"/>
                          </a:solidFill>
                          <a:latin typeface="Cambria Math" panose="02040503050406030204" pitchFamily="18" charset="0"/>
                          <a:cs typeface="Arial" panose="020B0604020202020204" pitchFamily="34" charset="0"/>
                        </a:rPr>
                        <m:t>∗</m:t>
                      </m:r>
                      <m:r>
                        <a:rPr lang="en-CA" altLang="en-US" sz="2800" b="0" i="1" smtClean="0">
                          <a:solidFill>
                            <a:srgbClr val="006231"/>
                          </a:solidFill>
                          <a:latin typeface="Cambria Math" panose="02040503050406030204" pitchFamily="18" charset="0"/>
                          <a:cs typeface="Arial" panose="020B0604020202020204" pitchFamily="34" charset="0"/>
                        </a:rPr>
                        <m:t>𝑠𝑝</m:t>
                      </m:r>
                    </m:oMath>
                  </m:oMathPara>
                </a14:m>
                <a:endParaRPr lang="en-US" altLang="en-US" sz="2800" dirty="0">
                  <a:solidFill>
                    <a:srgbClr val="006231"/>
                  </a:solidFill>
                  <a:cs typeface="Arial" panose="020B0604020202020204" pitchFamily="34" charset="0"/>
                </a:endParaRPr>
              </a:p>
              <a:p>
                <a:pPr algn="ctr" eaLnBrk="1" hangingPunct="1">
                  <a:lnSpc>
                    <a:spcPct val="120000"/>
                  </a:lnSpc>
                </a:pPr>
                <a14:m>
                  <m:oMathPara xmlns:m="http://schemas.openxmlformats.org/officeDocument/2006/math">
                    <m:oMathParaPr>
                      <m:jc m:val="centerGroup"/>
                    </m:oMathParaPr>
                    <m:oMath xmlns:m="http://schemas.openxmlformats.org/officeDocument/2006/math">
                      <m:r>
                        <a:rPr lang="en-CA" altLang="en-US" sz="2800" b="0" i="1" smtClean="0">
                          <a:solidFill>
                            <a:srgbClr val="006231"/>
                          </a:solidFill>
                          <a:latin typeface="Cambria Math" panose="02040503050406030204" pitchFamily="18" charset="0"/>
                          <a:cs typeface="Arial" panose="020B0604020202020204" pitchFamily="34" charset="0"/>
                        </a:rPr>
                        <m:t>𝑐𝑜𝑣</m:t>
                      </m:r>
                      <m:r>
                        <a:rPr lang="en-CA" altLang="en-US" sz="2800" b="0" i="1" smtClean="0">
                          <a:solidFill>
                            <a:srgbClr val="006231"/>
                          </a:solidFill>
                          <a:latin typeface="Cambria Math" panose="02040503050406030204" pitchFamily="18" charset="0"/>
                          <a:cs typeface="Arial" panose="020B0604020202020204" pitchFamily="34" charset="0"/>
                        </a:rPr>
                        <m:t>= </m:t>
                      </m:r>
                      <m:nary>
                        <m:naryPr>
                          <m:chr m:val="∑"/>
                          <m:limLoc m:val="subSup"/>
                          <m:supHide m:val="on"/>
                          <m:ctrlPr>
                            <a:rPr lang="en-CA" altLang="en-US" sz="2800" b="0" i="1" smtClean="0">
                              <a:solidFill>
                                <a:srgbClr val="006231"/>
                              </a:solidFill>
                              <a:latin typeface="Cambria Math" panose="02040503050406030204" pitchFamily="18" charset="0"/>
                              <a:cs typeface="Arial" panose="020B0604020202020204" pitchFamily="34" charset="0"/>
                            </a:rPr>
                          </m:ctrlPr>
                        </m:naryPr>
                        <m:sub>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r>
                            <m:rPr>
                              <m:brk m:alnAt="9"/>
                            </m:rPr>
                            <a:rPr lang="en-CA" altLang="en-US" sz="2800" b="0" i="1" smtClean="0">
                              <a:solidFill>
                                <a:srgbClr val="006231"/>
                              </a:solidFill>
                              <a:latin typeface="Cambria Math" panose="02040503050406030204" pitchFamily="18" charset="0"/>
                              <a:cs typeface="Arial" panose="020B0604020202020204" pitchFamily="34" charset="0"/>
                            </a:rPr>
                            <m:t>:</m:t>
                          </m:r>
                          <m:sSup>
                            <m:sSupPr>
                              <m:ctrlPr>
                                <a:rPr lang="en-CA" altLang="en-US" sz="2800" b="0" i="1" smtClean="0">
                                  <a:solidFill>
                                    <a:srgbClr val="006231"/>
                                  </a:solidFill>
                                  <a:latin typeface="Cambria Math" panose="02040503050406030204" pitchFamily="18" charset="0"/>
                                  <a:cs typeface="Arial" panose="020B0604020202020204" pitchFamily="34" charset="0"/>
                                </a:rPr>
                              </m:ctrlPr>
                            </m:sSupPr>
                            <m:e>
                              <m:d>
                                <m:dPr>
                                  <m:begChr m:val="‖"/>
                                  <m:endChr m:val="‖"/>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𝑣</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e>
                              </m:d>
                            </m:e>
                            <m:sup>
                              <m:r>
                                <a:rPr lang="en-CA" altLang="en-US" sz="2800" b="0" i="1" smtClean="0">
                                  <a:solidFill>
                                    <a:srgbClr val="006231"/>
                                  </a:solidFill>
                                  <a:latin typeface="Cambria Math" panose="02040503050406030204" pitchFamily="18" charset="0"/>
                                  <a:cs typeface="Arial" panose="020B0604020202020204" pitchFamily="34" charset="0"/>
                                </a:rPr>
                                <m:t>2</m:t>
                              </m:r>
                            </m:sup>
                          </m:sSup>
                          <m:r>
                            <m:rPr>
                              <m:brk m:alnAt="9"/>
                            </m:rPr>
                            <a:rPr lang="en-CA" altLang="en-US" sz="2800" i="1">
                              <a:solidFill>
                                <a:srgbClr val="006231"/>
                              </a:solidFill>
                              <a:latin typeface="Cambria Math" panose="02040503050406030204" pitchFamily="18" charset="0"/>
                              <a:ea typeface="Cambria Math" panose="02040503050406030204" pitchFamily="18" charset="0"/>
                              <a:cs typeface="Arial" panose="020B0604020202020204" pitchFamily="34" charset="0"/>
                            </a:rPr>
                            <m:t>≤</m:t>
                          </m:r>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𝑑</m:t>
                          </m:r>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sub>
                        <m:sup/>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𝑖𝑘</m:t>
                              </m:r>
                            </m:sub>
                          </m:sSub>
                        </m:e>
                      </m:nary>
                    </m:oMath>
                  </m:oMathPara>
                </a14:m>
                <a:endParaRPr lang="en-US" altLang="en-US" sz="2800" dirty="0">
                  <a:solidFill>
                    <a:srgbClr val="006231"/>
                  </a:solidFill>
                  <a:cs typeface="Arial" panose="020B0604020202020204" pitchFamily="34" charset="0"/>
                </a:endParaRPr>
              </a:p>
              <a:p>
                <a:pPr algn="ctr" eaLnBrk="1" hangingPunct="1">
                  <a:lnSpc>
                    <a:spcPct val="120000"/>
                  </a:lnSpc>
                </a:pPr>
                <a14:m>
                  <m:oMathPara xmlns:m="http://schemas.openxmlformats.org/officeDocument/2006/math">
                    <m:oMathParaPr>
                      <m:jc m:val="centerGroup"/>
                    </m:oMathParaPr>
                    <m:oMath xmlns:m="http://schemas.openxmlformats.org/officeDocument/2006/math">
                      <m:r>
                        <a:rPr lang="en-CA" altLang="en-US" sz="2800" b="0" i="1" smtClean="0">
                          <a:solidFill>
                            <a:srgbClr val="006231"/>
                          </a:solidFill>
                          <a:latin typeface="Cambria Math" panose="02040503050406030204" pitchFamily="18" charset="0"/>
                          <a:cs typeface="Arial" panose="020B0604020202020204" pitchFamily="34" charset="0"/>
                        </a:rPr>
                        <m:t>𝑠𝑝</m:t>
                      </m:r>
                      <m:r>
                        <a:rPr lang="en-CA" altLang="en-US" sz="2800" b="0" i="1" smtClean="0">
                          <a:solidFill>
                            <a:srgbClr val="006231"/>
                          </a:solidFill>
                          <a:latin typeface="Cambria Math" panose="02040503050406030204" pitchFamily="18" charset="0"/>
                          <a:cs typeface="Arial" panose="020B0604020202020204" pitchFamily="34" charset="0"/>
                        </a:rPr>
                        <m:t>= </m:t>
                      </m:r>
                      <m:sSup>
                        <m:sSupPr>
                          <m:ctrlPr>
                            <a:rPr lang="en-CA" altLang="en-US" sz="2800" b="0" i="1" smtClean="0">
                              <a:solidFill>
                                <a:srgbClr val="006231"/>
                              </a:solidFill>
                              <a:latin typeface="Cambria Math" panose="02040503050406030204" pitchFamily="18" charset="0"/>
                              <a:cs typeface="Arial" panose="020B0604020202020204" pitchFamily="34" charset="0"/>
                            </a:rPr>
                          </m:ctrlPr>
                        </m:sSupPr>
                        <m:e>
                          <m:d>
                            <m:dPr>
                              <m:ctrlPr>
                                <a:rPr lang="en-CA" altLang="en-US" sz="2800" b="0" i="1" smtClean="0">
                                  <a:solidFill>
                                    <a:srgbClr val="006231"/>
                                  </a:solidFill>
                                  <a:latin typeface="Cambria Math" panose="02040503050406030204" pitchFamily="18" charset="0"/>
                                  <a:cs typeface="Arial" panose="020B0604020202020204" pitchFamily="34" charset="0"/>
                                </a:rPr>
                              </m:ctrlPr>
                            </m:dPr>
                            <m:e>
                              <m:r>
                                <a:rPr lang="en-CA" altLang="en-US" sz="2800" b="0" i="1" smtClean="0">
                                  <a:solidFill>
                                    <a:srgbClr val="006231"/>
                                  </a:solidFill>
                                  <a:latin typeface="Cambria Math" panose="02040503050406030204" pitchFamily="18" charset="0"/>
                                  <a:cs typeface="Arial" panose="020B0604020202020204" pitchFamily="34" charset="0"/>
                                </a:rPr>
                                <m:t>1−</m:t>
                              </m:r>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e>
                          </m:d>
                        </m:e>
                        <m:sup>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𝛽</m:t>
                          </m:r>
                        </m:sup>
                      </m:sSup>
                    </m:oMath>
                  </m:oMathPara>
                </a14:m>
                <a:endParaRPr lang="en-US" altLang="en-US" sz="2800" dirty="0">
                  <a:solidFill>
                    <a:srgbClr val="006231"/>
                  </a:solidFill>
                  <a:cs typeface="Arial" panose="020B0604020202020204" pitchFamily="34" charset="0"/>
                </a:endParaRPr>
              </a:p>
              <a:p>
                <a:pPr algn="ctr" eaLnBrk="1" hangingPunct="1">
                  <a:lnSpc>
                    <a:spcPct val="120000"/>
                  </a:lnSpc>
                </a:pPr>
                <a14:m>
                  <m:oMathPara xmlns:m="http://schemas.openxmlformats.org/officeDocument/2006/math">
                    <m:oMathParaPr>
                      <m:jc m:val="centerGroup"/>
                    </m:oMathParaPr>
                    <m:oMath xmlns:m="http://schemas.openxmlformats.org/officeDocument/2006/math">
                      <m:sSub>
                        <m:sSubPr>
                          <m:ctrlP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e>
                        <m: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𝑜𝑝𝑡</m:t>
                          </m:r>
                        </m:sub>
                      </m:s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𝑎𝑟𝑔𝑀𝑎𝑥</m:t>
                          </m:r>
                        </m:e>
                        <m: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sub>
                      </m:s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 </m:t>
                      </m:r>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𝑉</m:t>
                      </m:r>
                    </m:oMath>
                  </m:oMathPara>
                </a14:m>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The similarity between clusters is measured by </a:t>
                </a:r>
              </a:p>
              <a:p>
                <a:pPr algn="ctr" eaLnBrk="1" hangingPunct="1">
                  <a:lnSpc>
                    <a:spcPct val="120000"/>
                  </a:lnSpc>
                </a:pPr>
                <a14:m>
                  <m:oMath xmlns:m="http://schemas.openxmlformats.org/officeDocument/2006/math">
                    <m:r>
                      <a:rPr lang="en-CA" altLang="en-US" sz="2800" b="0" i="1" smtClean="0">
                        <a:solidFill>
                          <a:srgbClr val="006231"/>
                        </a:solidFill>
                        <a:latin typeface="Cambria Math" panose="02040503050406030204" pitchFamily="18" charset="0"/>
                        <a:cs typeface="Arial" panose="020B0604020202020204" pitchFamily="34" charset="0"/>
                      </a:rPr>
                      <m:t>𝑠𝑖𝑚</m:t>
                    </m:r>
                    <m:d>
                      <m:dPr>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𝐴</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𝐴</m:t>
                            </m:r>
                          </m:e>
                          <m:sub>
                            <m:r>
                              <a:rPr lang="en-CA" altLang="en-US" sz="2800" b="0" i="1" smtClean="0">
                                <a:solidFill>
                                  <a:srgbClr val="006231"/>
                                </a:solidFill>
                                <a:latin typeface="Cambria Math" panose="02040503050406030204" pitchFamily="18" charset="0"/>
                                <a:cs typeface="Arial" panose="020B0604020202020204" pitchFamily="34" charset="0"/>
                              </a:rPr>
                              <m:t>𝑗</m:t>
                            </m:r>
                          </m:sub>
                        </m:sSub>
                      </m:e>
                    </m:d>
                    <m:r>
                      <a:rPr lang="en-CA" altLang="en-US" sz="2800" b="0" i="1" smtClean="0">
                        <a:solidFill>
                          <a:srgbClr val="006231"/>
                        </a:solidFill>
                        <a:latin typeface="Cambria Math" panose="02040503050406030204" pitchFamily="18" charset="0"/>
                        <a:cs typeface="Arial" panose="020B0604020202020204" pitchFamily="34" charset="0"/>
                      </a:rPr>
                      <m:t>= </m:t>
                    </m:r>
                    <m:f>
                      <m:fPr>
                        <m:ctrlPr>
                          <a:rPr lang="en-CA" altLang="en-US" sz="2800" b="0" i="1" smtClean="0">
                            <a:solidFill>
                              <a:srgbClr val="006231"/>
                            </a:solidFill>
                            <a:latin typeface="Cambria Math" panose="02040503050406030204" pitchFamily="18" charset="0"/>
                            <a:cs typeface="Arial" panose="020B0604020202020204" pitchFamily="34" charset="0"/>
                          </a:rPr>
                        </m:ctrlPr>
                      </m:fPr>
                      <m:num>
                        <m:r>
                          <a:rPr lang="en-CA" altLang="en-US" sz="2800" b="0" i="1" smtClean="0">
                            <a:solidFill>
                              <a:srgbClr val="006231"/>
                            </a:solidFill>
                            <a:latin typeface="Cambria Math" panose="02040503050406030204" pitchFamily="18" charset="0"/>
                            <a:cs typeface="Arial" panose="020B0604020202020204" pitchFamily="34" charset="0"/>
                          </a:rPr>
                          <m:t>1</m:t>
                        </m:r>
                      </m:num>
                      <m:den>
                        <m:r>
                          <a:rPr lang="en-CA" altLang="en-US" sz="2800" b="0" i="1" smtClean="0">
                            <a:solidFill>
                              <a:srgbClr val="006231"/>
                            </a:solidFill>
                            <a:latin typeface="Cambria Math" panose="02040503050406030204" pitchFamily="18" charset="0"/>
                            <a:cs typeface="Arial" panose="020B0604020202020204" pitchFamily="34" charset="0"/>
                          </a:rPr>
                          <m:t>𝑃</m:t>
                        </m:r>
                      </m:den>
                    </m:f>
                    <m:nary>
                      <m:naryPr>
                        <m:chr m:val="∑"/>
                        <m:supHide m:val="on"/>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7"/>
                          </m:rPr>
                          <a:rPr lang="en-CA" altLang="en-US" sz="2800" b="0" i="1" smtClean="0">
                            <a:solidFill>
                              <a:srgbClr val="006231"/>
                            </a:solidFill>
                            <a:latin typeface="Cambria Math" panose="02040503050406030204" pitchFamily="18" charset="0"/>
                            <a:cs typeface="Arial" panose="020B0604020202020204" pitchFamily="34" charset="0"/>
                          </a:rPr>
                          <m:t>𝑘</m:t>
                        </m:r>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𝜖</m:t>
                        </m:r>
                        <m:sSub>
                          <m:sSubPr>
                            <m:ctrlP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𝑅</m:t>
                            </m:r>
                          </m:e>
                          <m: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𝑖𝑗</m:t>
                            </m:r>
                          </m:sub>
                        </m:sSub>
                      </m:sub>
                      <m:sup/>
                      <m:e>
                        <m:d>
                          <m:dPr>
                            <m:ctrlPr>
                              <a:rPr lang="en-CA" altLang="en-US" sz="2800" b="0" i="1" smtClean="0">
                                <a:solidFill>
                                  <a:srgbClr val="006231"/>
                                </a:solidFill>
                                <a:latin typeface="Cambria Math" panose="02040503050406030204" pitchFamily="18" charset="0"/>
                                <a:cs typeface="Arial" panose="020B0604020202020204" pitchFamily="34" charset="0"/>
                              </a:rPr>
                            </m:ctrlPr>
                          </m:dPr>
                          <m:e>
                            <m:r>
                              <a:rPr lang="en-CA" altLang="en-US" sz="2800" b="0" i="1" smtClean="0">
                                <a:solidFill>
                                  <a:srgbClr val="006231"/>
                                </a:solidFill>
                                <a:latin typeface="Cambria Math" panose="02040503050406030204" pitchFamily="18" charset="0"/>
                                <a:cs typeface="Arial" panose="020B0604020202020204" pitchFamily="34" charset="0"/>
                              </a:rPr>
                              <m:t>1−</m:t>
                            </m:r>
                            <m:f>
                              <m:fPr>
                                <m:ctrlPr>
                                  <a:rPr lang="en-CA" altLang="en-US" sz="2800" b="0" i="1" smtClean="0">
                                    <a:solidFill>
                                      <a:srgbClr val="006231"/>
                                    </a:solidFill>
                                    <a:latin typeface="Cambria Math" panose="02040503050406030204" pitchFamily="18" charset="0"/>
                                    <a:cs typeface="Arial" panose="020B0604020202020204" pitchFamily="34" charset="0"/>
                                  </a:rPr>
                                </m:ctrlPr>
                              </m:fPr>
                              <m:num>
                                <m:d>
                                  <m:dPr>
                                    <m:begChr m:val="|"/>
                                    <m:endChr m:val="|"/>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𝑖</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𝑗</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e>
                                </m:d>
                              </m:num>
                              <m:den>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𝑐</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den>
                            </m:f>
                          </m:e>
                        </m:d>
                      </m:e>
                    </m:nary>
                  </m:oMath>
                </a14:m>
                <a:r>
                  <a:rPr lang="en-US" altLang="en-US" sz="2800" dirty="0">
                    <a:solidFill>
                      <a:srgbClr val="006231"/>
                    </a:solidFill>
                    <a:cs typeface="Arial" panose="020B0604020202020204" pitchFamily="34" charset="0"/>
                  </a:rPr>
                  <a:t>,</a:t>
                </a:r>
              </a:p>
              <a:p>
                <a:pPr algn="just" eaLnBrk="1" hangingPunct="1">
                  <a:lnSpc>
                    <a:spcPct val="120000"/>
                  </a:lnSpc>
                </a:pPr>
                <a:r>
                  <a:rPr lang="en-US" altLang="en-US" sz="2800" dirty="0">
                    <a:solidFill>
                      <a:srgbClr val="006231"/>
                    </a:solidFill>
                    <a:cs typeface="Arial" panose="020B0604020202020204" pitchFamily="34" charset="0"/>
                  </a:rPr>
                  <a:t>where </a:t>
                </a:r>
                <a:r>
                  <a:rPr lang="en-US" altLang="en-US" sz="2800" dirty="0" err="1">
                    <a:solidFill>
                      <a:srgbClr val="006231"/>
                    </a:solidFill>
                    <a:cs typeface="Arial" panose="020B0604020202020204" pitchFamily="34" charset="0"/>
                  </a:rPr>
                  <a:t>R</a:t>
                </a:r>
                <a:r>
                  <a:rPr lang="en-US" altLang="en-US" sz="2800" baseline="-25000" dirty="0" err="1">
                    <a:solidFill>
                      <a:srgbClr val="006231"/>
                    </a:solidFill>
                    <a:cs typeface="Arial" panose="020B0604020202020204" pitchFamily="34" charset="0"/>
                  </a:rPr>
                  <a:t>ij</a:t>
                </a:r>
                <a:r>
                  <a:rPr lang="en-US" altLang="en-US" sz="2800" dirty="0">
                    <a:solidFill>
                      <a:srgbClr val="006231"/>
                    </a:solidFill>
                    <a:cs typeface="Arial" panose="020B0604020202020204" pitchFamily="34" charset="0"/>
                  </a:rPr>
                  <a:t> is a set of features for which A</a:t>
                </a:r>
                <a:r>
                  <a:rPr lang="en-US" altLang="en-US" sz="2800" baseline="-25000" dirty="0">
                    <a:solidFill>
                      <a:srgbClr val="006231"/>
                    </a:solidFill>
                    <a:cs typeface="Arial" panose="020B0604020202020204" pitchFamily="34" charset="0"/>
                  </a:rPr>
                  <a:t>i</a:t>
                </a:r>
                <a:r>
                  <a:rPr lang="en-US" altLang="en-US" sz="2800" dirty="0">
                    <a:solidFill>
                      <a:srgbClr val="006231"/>
                    </a:solidFill>
                    <a:cs typeface="Arial" panose="020B0604020202020204" pitchFamily="34" charset="0"/>
                  </a:rPr>
                  <a:t> and </a:t>
                </a:r>
                <a:r>
                  <a:rPr lang="en-US" altLang="en-US" sz="2800" dirty="0" err="1">
                    <a:solidFill>
                      <a:srgbClr val="006231"/>
                    </a:solidFill>
                    <a:cs typeface="Arial" panose="020B0604020202020204" pitchFamily="34" charset="0"/>
                  </a:rPr>
                  <a:t>A</a:t>
                </a:r>
                <a:r>
                  <a:rPr lang="en-US" altLang="en-US" sz="2800" baseline="-25000" dirty="0" err="1">
                    <a:solidFill>
                      <a:srgbClr val="006231"/>
                    </a:solidFill>
                    <a:cs typeface="Arial" panose="020B0604020202020204" pitchFamily="34" charset="0"/>
                  </a:rPr>
                  <a:t>j</a:t>
                </a:r>
                <a:r>
                  <a:rPr lang="en-US" altLang="en-US" sz="2800" dirty="0">
                    <a:solidFill>
                      <a:srgbClr val="006231"/>
                    </a:solidFill>
                    <a:cs typeface="Arial" panose="020B0604020202020204" pitchFamily="34" charset="0"/>
                  </a:rPr>
                  <a:t> overlap, p is the number of features and </a:t>
                </a:r>
                <a:r>
                  <a:rPr lang="en-US" altLang="en-US" sz="2800" dirty="0" err="1">
                    <a:solidFill>
                      <a:srgbClr val="006231"/>
                    </a:solidFill>
                    <a:cs typeface="Arial" panose="020B0604020202020204" pitchFamily="34" charset="0"/>
                  </a:rPr>
                  <a:t>c</a:t>
                </a:r>
                <a:r>
                  <a:rPr lang="en-US" altLang="en-US" sz="2800" baseline="-25000" dirty="0" err="1">
                    <a:solidFill>
                      <a:srgbClr val="006231"/>
                    </a:solidFill>
                    <a:cs typeface="Arial" panose="020B0604020202020204" pitchFamily="34" charset="0"/>
                  </a:rPr>
                  <a:t>k</a:t>
                </a:r>
                <a:r>
                  <a:rPr lang="en-US" altLang="en-US" sz="2800" dirty="0">
                    <a:solidFill>
                      <a:srgbClr val="006231"/>
                    </a:solidFill>
                    <a:cs typeface="Arial" panose="020B0604020202020204" pitchFamily="34" charset="0"/>
                  </a:rPr>
                  <a:t> is the number of prototypes projected on k-</a:t>
                </a:r>
                <a:r>
                  <a:rPr lang="en-US" altLang="en-US" sz="2800" dirty="0" err="1">
                    <a:solidFill>
                      <a:srgbClr val="006231"/>
                    </a:solidFill>
                    <a:cs typeface="Arial" panose="020B0604020202020204" pitchFamily="34" charset="0"/>
                  </a:rPr>
                  <a:t>th</a:t>
                </a:r>
                <a:r>
                  <a:rPr lang="en-US" altLang="en-US" sz="2800" dirty="0">
                    <a:solidFill>
                      <a:srgbClr val="006231"/>
                    </a:solidFill>
                    <a:cs typeface="Arial" panose="020B0604020202020204" pitchFamily="34" charset="0"/>
                  </a:rPr>
                  <a:t> features.</a:t>
                </a:r>
              </a:p>
              <a:p>
                <a:pPr algn="ctr" eaLnBrk="1" hangingPunct="1">
                  <a:lnSpc>
                    <a:spcPct val="120000"/>
                  </a:lnSpc>
                </a:pPr>
                <a:endParaRPr lang="en-US" altLang="en-US" sz="2800" dirty="0">
                  <a:solidFill>
                    <a:srgbClr val="006231"/>
                  </a:solidFill>
                  <a:cs typeface="Arial" panose="020B0604020202020204" pitchFamily="34" charset="0"/>
                </a:endParaRPr>
              </a:p>
            </p:txBody>
          </p:sp>
        </mc:Choice>
        <mc:Fallback>
          <p:sp>
            <p:nvSpPr>
              <p:cNvPr id="3083" name="TextBox 40">
                <a:extLst>
                  <a:ext uri="{FF2B5EF4-FFF2-40B4-BE49-F238E27FC236}">
                    <a16:creationId xmlns:a16="http://schemas.microsoft.com/office/drawing/2014/main" id="{A606871F-B146-E041-B238-C3FBB0C1B21B}"/>
                  </a:ext>
                </a:extLst>
              </p:cNvPr>
              <p:cNvSpPr txBox="1">
                <a:spLocks noRot="1" noChangeAspect="1" noMove="1" noResize="1" noEditPoints="1" noAdjustHandles="1" noChangeArrowheads="1" noChangeShapeType="1" noTextEdit="1"/>
              </p:cNvSpPr>
              <p:nvPr/>
            </p:nvSpPr>
            <p:spPr bwMode="auto">
              <a:xfrm>
                <a:off x="12877800" y="23545799"/>
                <a:ext cx="9753600" cy="9287817"/>
              </a:xfrm>
              <a:prstGeom prst="rect">
                <a:avLst/>
              </a:prstGeom>
              <a:blipFill>
                <a:blip r:embed="rId2"/>
                <a:stretch>
                  <a:fillRect l="-2211" t="-683" r="-22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085" name="TextBox 35">
            <a:extLst>
              <a:ext uri="{FF2B5EF4-FFF2-40B4-BE49-F238E27FC236}">
                <a16:creationId xmlns:a16="http://schemas.microsoft.com/office/drawing/2014/main" id="{6BC06DDC-5592-0B4D-9137-67D565635C1E}"/>
              </a:ext>
            </a:extLst>
          </p:cNvPr>
          <p:cNvSpPr txBox="1">
            <a:spLocks noChangeArrowheads="1"/>
          </p:cNvSpPr>
          <p:nvPr/>
        </p:nvSpPr>
        <p:spPr bwMode="auto">
          <a:xfrm>
            <a:off x="685800" y="20726400"/>
            <a:ext cx="10896600" cy="12307888"/>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a:cs typeface="Arial" panose="020B0604020202020204" pitchFamily="34" charset="0"/>
            </a:endParaRPr>
          </a:p>
        </p:txBody>
      </p:sp>
      <p:sp>
        <p:nvSpPr>
          <p:cNvPr id="46" name="TextBox 35">
            <a:extLst>
              <a:ext uri="{FF2B5EF4-FFF2-40B4-BE49-F238E27FC236}">
                <a16:creationId xmlns:a16="http://schemas.microsoft.com/office/drawing/2014/main" id="{25074640-3335-304D-A565-66B0CF5D840E}"/>
              </a:ext>
            </a:extLst>
          </p:cNvPr>
          <p:cNvSpPr txBox="1">
            <a:spLocks noChangeArrowheads="1"/>
          </p:cNvSpPr>
          <p:nvPr/>
        </p:nvSpPr>
        <p:spPr bwMode="auto">
          <a:xfrm>
            <a:off x="685800" y="20726400"/>
            <a:ext cx="10896600" cy="1662113"/>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Fuzzy C-means Clustering</a:t>
            </a:r>
            <a:endParaRPr lang="en-US" altLang="en-US" sz="4800" dirty="0">
              <a:solidFill>
                <a:schemeClr val="bg1"/>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3087" name="TextBox 46">
                <a:extLst>
                  <a:ext uri="{FF2B5EF4-FFF2-40B4-BE49-F238E27FC236}">
                    <a16:creationId xmlns:a16="http://schemas.microsoft.com/office/drawing/2014/main" id="{BC0BCC28-895C-DC4C-A044-BEB3F9052779}"/>
                  </a:ext>
                </a:extLst>
              </p:cNvPr>
              <p:cNvSpPr txBox="1">
                <a:spLocks noChangeArrowheads="1"/>
              </p:cNvSpPr>
              <p:nvPr/>
            </p:nvSpPr>
            <p:spPr bwMode="auto">
              <a:xfrm>
                <a:off x="1219200" y="23077488"/>
                <a:ext cx="9753600" cy="97561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just" eaLnBrk="1" hangingPunct="1">
                  <a:lnSpc>
                    <a:spcPct val="120000"/>
                  </a:lnSpc>
                </a:pPr>
                <a:r>
                  <a:rPr lang="en-US" altLang="en-US" sz="2800" dirty="0">
                    <a:solidFill>
                      <a:srgbClr val="006231"/>
                    </a:solidFill>
                    <a:cs typeface="Arial" panose="020B0604020202020204" pitchFamily="34" charset="0"/>
                  </a:rPr>
                  <a:t>Fuzzy C-means</a:t>
                </a:r>
              </a:p>
              <a:p>
                <a:pPr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Fuzzy C-means, FCM, is a clustering method which allows a data point belongs to more than one clusters. This method is to minimize the following objective function.</a:t>
                </a:r>
              </a:p>
              <a:p>
                <a:pPr eaLnBrk="1" hangingPunct="1">
                  <a:lnSpc>
                    <a:spcPct val="120000"/>
                  </a:lnSpc>
                </a:pPr>
                <a14:m>
                  <m:oMathPara xmlns:m="http://schemas.openxmlformats.org/officeDocument/2006/math">
                    <m:oMathParaPr>
                      <m:jc m:val="centerGroup"/>
                    </m:oMathParaPr>
                    <m:oMath xmlns:m="http://schemas.openxmlformats.org/officeDocument/2006/math">
                      <m:r>
                        <a:rPr lang="en-CA" altLang="en-US" sz="2800" b="0" i="1" smtClean="0">
                          <a:solidFill>
                            <a:srgbClr val="006231"/>
                          </a:solidFill>
                          <a:latin typeface="Cambria Math" panose="02040503050406030204" pitchFamily="18" charset="0"/>
                          <a:cs typeface="Arial" panose="020B0604020202020204" pitchFamily="34" charset="0"/>
                        </a:rPr>
                        <m:t>𝐽</m:t>
                      </m:r>
                      <m:r>
                        <a:rPr lang="en-CA" altLang="en-US" sz="2800" b="0" i="1" smtClean="0">
                          <a:solidFill>
                            <a:srgbClr val="006231"/>
                          </a:solidFill>
                          <a:latin typeface="Cambria Math" panose="02040503050406030204" pitchFamily="18" charset="0"/>
                          <a:cs typeface="Arial" panose="020B0604020202020204" pitchFamily="34" charset="0"/>
                        </a:rPr>
                        <m:t>= </m:t>
                      </m:r>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𝑖</m:t>
                          </m:r>
                          <m:r>
                            <a:rPr lang="en-CA" altLang="en-US" sz="2800" b="0" i="1" smtClean="0">
                              <a:solidFill>
                                <a:srgbClr val="006231"/>
                              </a:solidFill>
                              <a:latin typeface="Cambria Math" panose="02040503050406030204" pitchFamily="18" charset="0"/>
                              <a:cs typeface="Arial" panose="020B0604020202020204" pitchFamily="34" charset="0"/>
                            </a:rPr>
                            <m:t>=1</m:t>
                          </m:r>
                        </m:sub>
                        <m:sup>
                          <m:r>
                            <a:rPr lang="en-CA" altLang="en-US" sz="2800" b="0" i="1" smtClean="0">
                              <a:solidFill>
                                <a:srgbClr val="006231"/>
                              </a:solidFill>
                              <a:latin typeface="Cambria Math" panose="02040503050406030204" pitchFamily="18" charset="0"/>
                              <a:cs typeface="Arial" panose="020B0604020202020204" pitchFamily="34" charset="0"/>
                            </a:rPr>
                            <m:t>𝑁</m:t>
                          </m:r>
                        </m:sup>
                        <m:e>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𝑗</m:t>
                              </m:r>
                              <m:r>
                                <a:rPr lang="en-CA" altLang="en-US" sz="2800" b="0" i="1" smtClean="0">
                                  <a:solidFill>
                                    <a:srgbClr val="006231"/>
                                  </a:solidFill>
                                  <a:latin typeface="Cambria Math" panose="02040503050406030204" pitchFamily="18" charset="0"/>
                                  <a:cs typeface="Arial" panose="020B0604020202020204" pitchFamily="34" charset="0"/>
                                </a:rPr>
                                <m:t>=1</m:t>
                              </m:r>
                            </m:sub>
                            <m:sup>
                              <m:r>
                                <a:rPr lang="en-CA" altLang="en-US" sz="2800" b="0" i="1" smtClean="0">
                                  <a:solidFill>
                                    <a:srgbClr val="006231"/>
                                  </a:solidFill>
                                  <a:latin typeface="Cambria Math" panose="02040503050406030204" pitchFamily="18" charset="0"/>
                                  <a:cs typeface="Arial" panose="020B0604020202020204" pitchFamily="34" charset="0"/>
                                </a:rPr>
                                <m:t>𝑐</m:t>
                              </m:r>
                            </m:sup>
                            <m:e>
                              <m:sSubSup>
                                <m:sSubSupPr>
                                  <m:ctrlPr>
                                    <a:rPr lang="en-CA" altLang="en-US" sz="2800" b="0" i="1" smtClean="0">
                                      <a:solidFill>
                                        <a:srgbClr val="006231"/>
                                      </a:solidFill>
                                      <a:latin typeface="Cambria Math" panose="02040503050406030204" pitchFamily="18" charset="0"/>
                                      <a:cs typeface="Arial" panose="020B0604020202020204" pitchFamily="34" charset="0"/>
                                    </a:rPr>
                                  </m:ctrlPr>
                                </m:sSubSup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𝑖𝑗</m:t>
                                  </m:r>
                                </m:sub>
                                <m:sup>
                                  <m:r>
                                    <a:rPr lang="en-CA" altLang="en-US" sz="2800" b="0" i="1" smtClean="0">
                                      <a:solidFill>
                                        <a:srgbClr val="006231"/>
                                      </a:solidFill>
                                      <a:latin typeface="Cambria Math" panose="02040503050406030204" pitchFamily="18" charset="0"/>
                                      <a:cs typeface="Arial" panose="020B0604020202020204" pitchFamily="34" charset="0"/>
                                    </a:rPr>
                                    <m:t>𝑚</m:t>
                                  </m:r>
                                </m:sup>
                              </m:sSubSup>
                              <m:sSup>
                                <m:sSupPr>
                                  <m:ctrlPr>
                                    <a:rPr lang="en-CA" altLang="en-US" sz="2800" b="0" i="1" smtClean="0">
                                      <a:solidFill>
                                        <a:srgbClr val="006231"/>
                                      </a:solidFill>
                                      <a:latin typeface="Cambria Math" panose="02040503050406030204" pitchFamily="18" charset="0"/>
                                      <a:cs typeface="Arial" panose="020B0604020202020204" pitchFamily="34" charset="0"/>
                                    </a:rPr>
                                  </m:ctrlPr>
                                </m:sSupPr>
                                <m:e>
                                  <m:d>
                                    <m:dPr>
                                      <m:begChr m:val="‖"/>
                                      <m:endChr m:val="‖"/>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𝑐</m:t>
                                          </m:r>
                                        </m:e>
                                        <m:sub>
                                          <m:r>
                                            <a:rPr lang="en-CA" altLang="en-US" sz="2800" b="0" i="1" smtClean="0">
                                              <a:solidFill>
                                                <a:srgbClr val="006231"/>
                                              </a:solidFill>
                                              <a:latin typeface="Cambria Math" panose="02040503050406030204" pitchFamily="18" charset="0"/>
                                              <a:cs typeface="Arial" panose="020B0604020202020204" pitchFamily="34" charset="0"/>
                                            </a:rPr>
                                            <m:t>𝑗</m:t>
                                          </m:r>
                                        </m:sub>
                                      </m:sSub>
                                    </m:e>
                                  </m:d>
                                </m:e>
                                <m:sup>
                                  <m:r>
                                    <a:rPr lang="en-CA" altLang="en-US" sz="2800" b="0" i="1" smtClean="0">
                                      <a:solidFill>
                                        <a:srgbClr val="006231"/>
                                      </a:solidFill>
                                      <a:latin typeface="Cambria Math" panose="02040503050406030204" pitchFamily="18" charset="0"/>
                                      <a:cs typeface="Arial" panose="020B0604020202020204" pitchFamily="34" charset="0"/>
                                    </a:rPr>
                                    <m:t>2</m:t>
                                  </m:r>
                                </m:sup>
                              </m:sSup>
                              <m:r>
                                <a:rPr lang="en-CA" altLang="en-US" sz="2800" b="0" i="1" smtClean="0">
                                  <a:solidFill>
                                    <a:srgbClr val="006231"/>
                                  </a:solidFill>
                                  <a:latin typeface="Cambria Math" panose="02040503050406030204" pitchFamily="18" charset="0"/>
                                  <a:cs typeface="Arial" panose="020B0604020202020204" pitchFamily="34" charset="0"/>
                                </a:rPr>
                                <m:t>,</m:t>
                              </m:r>
                            </m:e>
                          </m:nary>
                        </m:e>
                      </m:nary>
                      <m:r>
                        <a:rPr lang="en-CA" altLang="en-US" sz="2800" b="0" i="1" smtClean="0">
                          <a:solidFill>
                            <a:srgbClr val="006231"/>
                          </a:solidFill>
                          <a:latin typeface="Cambria Math" panose="02040503050406030204" pitchFamily="18" charset="0"/>
                          <a:cs typeface="Arial" panose="020B0604020202020204" pitchFamily="34" charset="0"/>
                        </a:rPr>
                        <m:t>   1&lt;</m:t>
                      </m:r>
                      <m:r>
                        <a:rPr lang="en-CA" altLang="en-US" sz="2800" b="0" i="1" smtClean="0">
                          <a:solidFill>
                            <a:srgbClr val="006231"/>
                          </a:solidFill>
                          <a:latin typeface="Cambria Math" panose="02040503050406030204" pitchFamily="18" charset="0"/>
                          <a:cs typeface="Arial" panose="020B0604020202020204" pitchFamily="34" charset="0"/>
                        </a:rPr>
                        <m:t>𝑚</m:t>
                      </m:r>
                      <m:r>
                        <a:rPr lang="en-CA" altLang="en-US" sz="2800" b="0" i="1" smtClean="0">
                          <a:solidFill>
                            <a:srgbClr val="006231"/>
                          </a:solidFill>
                          <a:latin typeface="Cambria Math" panose="02040503050406030204" pitchFamily="18" charset="0"/>
                          <a:cs typeface="Arial" panose="020B0604020202020204" pitchFamily="34" charset="0"/>
                        </a:rPr>
                        <m:t>&lt;∞</m:t>
                      </m:r>
                    </m:oMath>
                  </m:oMathPara>
                </a14:m>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The clustering results is constructed by an iterative method as following. </a:t>
                </a:r>
              </a:p>
              <a:p>
                <a:pPr algn="ctr" eaLnBrk="1" hangingPunct="1">
                  <a:lnSpc>
                    <a:spcPct val="120000"/>
                  </a:lnSpc>
                </a:pPr>
                <a:r>
                  <a:rPr lang="en-US" altLang="en-US" sz="2800" dirty="0">
                    <a:solidFill>
                      <a:srgbClr val="006231"/>
                    </a:solidFill>
                    <a:cs typeface="Arial" panose="020B0604020202020204" pitchFamily="34" charset="0"/>
                  </a:rPr>
                  <a:t> </a:t>
                </a:r>
                <a14:m>
                  <m:oMath xmlns:m="http://schemas.openxmlformats.org/officeDocument/2006/math">
                    <m:sSub>
                      <m:sSubPr>
                        <m:ctrlPr>
                          <a:rPr lang="en-US" altLang="en-US" sz="280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𝑖𝑗</m:t>
                        </m:r>
                      </m:sub>
                    </m:sSub>
                    <m:r>
                      <a:rPr lang="en-CA" altLang="en-US" sz="2800" b="0" i="1" smtClean="0">
                        <a:solidFill>
                          <a:srgbClr val="006231"/>
                        </a:solidFill>
                        <a:latin typeface="Cambria Math" panose="02040503050406030204" pitchFamily="18" charset="0"/>
                        <a:cs typeface="Arial" panose="020B0604020202020204" pitchFamily="34" charset="0"/>
                      </a:rPr>
                      <m:t>= </m:t>
                    </m:r>
                    <m:f>
                      <m:fPr>
                        <m:ctrlPr>
                          <a:rPr lang="en-CA" altLang="en-US" sz="2800" b="0" i="1" smtClean="0">
                            <a:solidFill>
                              <a:srgbClr val="006231"/>
                            </a:solidFill>
                            <a:latin typeface="Cambria Math" panose="02040503050406030204" pitchFamily="18" charset="0"/>
                            <a:cs typeface="Arial" panose="020B0604020202020204" pitchFamily="34" charset="0"/>
                          </a:rPr>
                        </m:ctrlPr>
                      </m:fPr>
                      <m:num>
                        <m:r>
                          <a:rPr lang="en-CA" altLang="en-US" sz="2800" b="0" i="1" smtClean="0">
                            <a:solidFill>
                              <a:srgbClr val="006231"/>
                            </a:solidFill>
                            <a:latin typeface="Cambria Math" panose="02040503050406030204" pitchFamily="18" charset="0"/>
                            <a:cs typeface="Arial" panose="020B0604020202020204" pitchFamily="34" charset="0"/>
                          </a:rPr>
                          <m:t>1</m:t>
                        </m:r>
                      </m:num>
                      <m:den>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𝑘</m:t>
                            </m:r>
                            <m:r>
                              <a:rPr lang="en-CA" altLang="en-US" sz="2800" b="0" i="1" smtClean="0">
                                <a:solidFill>
                                  <a:srgbClr val="006231"/>
                                </a:solidFill>
                                <a:latin typeface="Cambria Math" panose="02040503050406030204" pitchFamily="18" charset="0"/>
                                <a:cs typeface="Arial" panose="020B0604020202020204" pitchFamily="34" charset="0"/>
                              </a:rPr>
                              <m:t>=1</m:t>
                            </m:r>
                          </m:sub>
                          <m:sup>
                            <m:r>
                              <a:rPr lang="en-CA" altLang="en-US" sz="2800" b="0" i="1" smtClean="0">
                                <a:solidFill>
                                  <a:srgbClr val="006231"/>
                                </a:solidFill>
                                <a:latin typeface="Cambria Math" panose="02040503050406030204" pitchFamily="18" charset="0"/>
                                <a:cs typeface="Arial" panose="020B0604020202020204" pitchFamily="34" charset="0"/>
                              </a:rPr>
                              <m:t>𝐶</m:t>
                            </m:r>
                          </m:sup>
                          <m:e>
                            <m:sSup>
                              <m:sSupPr>
                                <m:ctrlPr>
                                  <a:rPr lang="en-CA" altLang="en-US" sz="2800" b="0" i="1" smtClean="0">
                                    <a:solidFill>
                                      <a:srgbClr val="006231"/>
                                    </a:solidFill>
                                    <a:latin typeface="Cambria Math" panose="02040503050406030204" pitchFamily="18" charset="0"/>
                                    <a:cs typeface="Arial" panose="020B0604020202020204" pitchFamily="34" charset="0"/>
                                  </a:rPr>
                                </m:ctrlPr>
                              </m:sSupPr>
                              <m:e>
                                <m:d>
                                  <m:dPr>
                                    <m:ctrlPr>
                                      <a:rPr lang="en-CA" altLang="en-US" sz="2800" b="0" i="1" smtClean="0">
                                        <a:solidFill>
                                          <a:srgbClr val="006231"/>
                                        </a:solidFill>
                                        <a:latin typeface="Cambria Math" panose="02040503050406030204" pitchFamily="18" charset="0"/>
                                        <a:cs typeface="Arial" panose="020B0604020202020204" pitchFamily="34" charset="0"/>
                                      </a:rPr>
                                    </m:ctrlPr>
                                  </m:dPr>
                                  <m:e>
                                    <m:f>
                                      <m:fPr>
                                        <m:ctrlPr>
                                          <a:rPr lang="en-CA" altLang="en-US" sz="2800" b="0" i="1" smtClean="0">
                                            <a:solidFill>
                                              <a:srgbClr val="006231"/>
                                            </a:solidFill>
                                            <a:latin typeface="Cambria Math" panose="02040503050406030204" pitchFamily="18" charset="0"/>
                                            <a:cs typeface="Arial" panose="020B0604020202020204" pitchFamily="34" charset="0"/>
                                          </a:rPr>
                                        </m:ctrlPr>
                                      </m:fPr>
                                      <m:num>
                                        <m:d>
                                          <m:dPr>
                                            <m:begChr m:val="‖"/>
                                            <m:endChr m:val="‖"/>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𝑐</m:t>
                                                </m:r>
                                              </m:e>
                                              <m:sub>
                                                <m:r>
                                                  <a:rPr lang="en-CA" altLang="en-US" sz="2800" b="0" i="1" smtClean="0">
                                                    <a:solidFill>
                                                      <a:srgbClr val="006231"/>
                                                    </a:solidFill>
                                                    <a:latin typeface="Cambria Math" panose="02040503050406030204" pitchFamily="18" charset="0"/>
                                                    <a:cs typeface="Arial" panose="020B0604020202020204" pitchFamily="34" charset="0"/>
                                                  </a:rPr>
                                                  <m:t>𝑗</m:t>
                                                </m:r>
                                              </m:sub>
                                            </m:sSub>
                                          </m:e>
                                        </m:d>
                                      </m:num>
                                      <m:den>
                                        <m:d>
                                          <m:dPr>
                                            <m:begChr m:val="‖"/>
                                            <m:endChr m:val="‖"/>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𝑐</m:t>
                                                </m:r>
                                              </m:e>
                                              <m:sub>
                                                <m:r>
                                                  <a:rPr lang="en-CA" altLang="en-US" sz="2800" b="0" i="1" smtClean="0">
                                                    <a:solidFill>
                                                      <a:srgbClr val="006231"/>
                                                    </a:solidFill>
                                                    <a:latin typeface="Cambria Math" panose="02040503050406030204" pitchFamily="18" charset="0"/>
                                                    <a:cs typeface="Arial" panose="020B0604020202020204" pitchFamily="34" charset="0"/>
                                                  </a:rPr>
                                                  <m:t>𝑘</m:t>
                                                </m:r>
                                              </m:sub>
                                            </m:sSub>
                                          </m:e>
                                        </m:d>
                                      </m:den>
                                    </m:f>
                                  </m:e>
                                </m:d>
                              </m:e>
                              <m:sup>
                                <m:f>
                                  <m:fPr>
                                    <m:ctrlPr>
                                      <a:rPr lang="en-CA" altLang="en-US" sz="2800" b="0" i="1" smtClean="0">
                                        <a:solidFill>
                                          <a:srgbClr val="006231"/>
                                        </a:solidFill>
                                        <a:latin typeface="Cambria Math" panose="02040503050406030204" pitchFamily="18" charset="0"/>
                                        <a:cs typeface="Arial" panose="020B0604020202020204" pitchFamily="34" charset="0"/>
                                      </a:rPr>
                                    </m:ctrlPr>
                                  </m:fPr>
                                  <m:num>
                                    <m:r>
                                      <a:rPr lang="en-CA" altLang="en-US" sz="2800" b="0" i="1" smtClean="0">
                                        <a:solidFill>
                                          <a:srgbClr val="006231"/>
                                        </a:solidFill>
                                        <a:latin typeface="Cambria Math" panose="02040503050406030204" pitchFamily="18" charset="0"/>
                                        <a:cs typeface="Arial" panose="020B0604020202020204" pitchFamily="34" charset="0"/>
                                      </a:rPr>
                                      <m:t>2</m:t>
                                    </m:r>
                                  </m:num>
                                  <m:den>
                                    <m:r>
                                      <a:rPr lang="en-CA" altLang="en-US" sz="2800" b="0" i="1" smtClean="0">
                                        <a:solidFill>
                                          <a:srgbClr val="006231"/>
                                        </a:solidFill>
                                        <a:latin typeface="Cambria Math" panose="02040503050406030204" pitchFamily="18" charset="0"/>
                                        <a:cs typeface="Arial" panose="020B0604020202020204" pitchFamily="34" charset="0"/>
                                      </a:rPr>
                                      <m:t>𝑚</m:t>
                                    </m:r>
                                    <m:r>
                                      <a:rPr lang="en-CA" altLang="en-US" sz="2800" b="0" i="1" smtClean="0">
                                        <a:solidFill>
                                          <a:srgbClr val="006231"/>
                                        </a:solidFill>
                                        <a:latin typeface="Cambria Math" panose="02040503050406030204" pitchFamily="18" charset="0"/>
                                        <a:cs typeface="Arial" panose="020B0604020202020204" pitchFamily="34" charset="0"/>
                                      </a:rPr>
                                      <m:t>−1</m:t>
                                    </m:r>
                                  </m:den>
                                </m:f>
                              </m:sup>
                            </m:sSup>
                          </m:e>
                        </m:nary>
                      </m:den>
                    </m:f>
                  </m:oMath>
                </a14:m>
                <a:r>
                  <a:rPr lang="en-US" altLang="en-US" sz="2800" dirty="0">
                    <a:solidFill>
                      <a:srgbClr val="006231"/>
                    </a:solidFill>
                    <a:cs typeface="Arial" panose="020B0604020202020204" pitchFamily="34" charset="0"/>
                  </a:rPr>
                  <a:t>, </a:t>
                </a:r>
                <a14:m>
                  <m:oMath xmlns:m="http://schemas.openxmlformats.org/officeDocument/2006/math">
                    <m:sSub>
                      <m:sSubPr>
                        <m:ctrlPr>
                          <a:rPr lang="en-US" altLang="en-US" sz="280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𝑐</m:t>
                        </m:r>
                      </m:e>
                      <m:sub>
                        <m:r>
                          <a:rPr lang="en-CA" altLang="en-US" sz="2800" b="0" i="1" smtClean="0">
                            <a:solidFill>
                              <a:srgbClr val="006231"/>
                            </a:solidFill>
                            <a:latin typeface="Cambria Math" panose="02040503050406030204" pitchFamily="18" charset="0"/>
                            <a:cs typeface="Arial" panose="020B0604020202020204" pitchFamily="34" charset="0"/>
                          </a:rPr>
                          <m:t>𝑗</m:t>
                        </m:r>
                      </m:sub>
                    </m:sSub>
                    <m:r>
                      <a:rPr lang="en-CA" altLang="en-US" sz="2800" b="0" i="1" smtClean="0">
                        <a:solidFill>
                          <a:srgbClr val="006231"/>
                        </a:solidFill>
                        <a:latin typeface="Cambria Math" panose="02040503050406030204" pitchFamily="18" charset="0"/>
                        <a:cs typeface="Arial" panose="020B0604020202020204" pitchFamily="34" charset="0"/>
                      </a:rPr>
                      <m:t>=</m:t>
                    </m:r>
                    <m:f>
                      <m:fPr>
                        <m:ctrlPr>
                          <a:rPr lang="en-CA" altLang="en-US" sz="2800" b="0" i="1" smtClean="0">
                            <a:solidFill>
                              <a:srgbClr val="006231"/>
                            </a:solidFill>
                            <a:latin typeface="Cambria Math" panose="02040503050406030204" pitchFamily="18" charset="0"/>
                            <a:cs typeface="Arial" panose="020B0604020202020204" pitchFamily="34" charset="0"/>
                          </a:rPr>
                        </m:ctrlPr>
                      </m:fPr>
                      <m:num>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𝑖</m:t>
                            </m:r>
                            <m:r>
                              <a:rPr lang="en-CA" altLang="en-US" sz="2800" b="0" i="1" smtClean="0">
                                <a:solidFill>
                                  <a:srgbClr val="006231"/>
                                </a:solidFill>
                                <a:latin typeface="Cambria Math" panose="02040503050406030204" pitchFamily="18" charset="0"/>
                                <a:cs typeface="Arial" panose="020B0604020202020204" pitchFamily="34" charset="0"/>
                              </a:rPr>
                              <m:t>=1</m:t>
                            </m:r>
                          </m:sub>
                          <m:sup>
                            <m:r>
                              <a:rPr lang="en-CA" altLang="en-US" sz="2800" b="0" i="1" smtClean="0">
                                <a:solidFill>
                                  <a:srgbClr val="006231"/>
                                </a:solidFill>
                                <a:latin typeface="Cambria Math" panose="02040503050406030204" pitchFamily="18" charset="0"/>
                                <a:cs typeface="Arial" panose="020B0604020202020204" pitchFamily="34" charset="0"/>
                              </a:rPr>
                              <m:t>𝑁</m:t>
                            </m:r>
                          </m:sup>
                          <m:e>
                            <m:sSubSup>
                              <m:sSubSupPr>
                                <m:ctrlPr>
                                  <a:rPr lang="en-CA" altLang="en-US" sz="2800" b="0" i="1" smtClean="0">
                                    <a:solidFill>
                                      <a:srgbClr val="006231"/>
                                    </a:solidFill>
                                    <a:latin typeface="Cambria Math" panose="02040503050406030204" pitchFamily="18" charset="0"/>
                                    <a:cs typeface="Arial" panose="020B0604020202020204" pitchFamily="34" charset="0"/>
                                  </a:rPr>
                                </m:ctrlPr>
                              </m:sSubSup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𝑖𝑗</m:t>
                                </m:r>
                              </m:sub>
                              <m:sup>
                                <m:r>
                                  <a:rPr lang="en-CA" altLang="en-US" sz="2800" b="0" i="1" smtClean="0">
                                    <a:solidFill>
                                      <a:srgbClr val="006231"/>
                                    </a:solidFill>
                                    <a:latin typeface="Cambria Math" panose="02040503050406030204" pitchFamily="18" charset="0"/>
                                    <a:cs typeface="Arial" panose="020B0604020202020204" pitchFamily="34" charset="0"/>
                                  </a:rPr>
                                  <m:t>𝑚</m:t>
                                </m:r>
                              </m:sup>
                            </m:sSubSup>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e>
                        </m:nary>
                      </m:num>
                      <m:den>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𝑖</m:t>
                            </m:r>
                          </m:sub>
                          <m:sup>
                            <m:r>
                              <a:rPr lang="en-CA" altLang="en-US" sz="2800" b="0" i="1" smtClean="0">
                                <a:solidFill>
                                  <a:srgbClr val="006231"/>
                                </a:solidFill>
                                <a:latin typeface="Cambria Math" panose="02040503050406030204" pitchFamily="18" charset="0"/>
                                <a:cs typeface="Arial" panose="020B0604020202020204" pitchFamily="34" charset="0"/>
                              </a:rPr>
                              <m:t>𝑁</m:t>
                            </m:r>
                          </m:sup>
                          <m:e>
                            <m:sSubSup>
                              <m:sSubSupPr>
                                <m:ctrlPr>
                                  <a:rPr lang="en-CA" altLang="en-US" sz="2800" b="0" i="1" smtClean="0">
                                    <a:solidFill>
                                      <a:srgbClr val="006231"/>
                                    </a:solidFill>
                                    <a:latin typeface="Cambria Math" panose="02040503050406030204" pitchFamily="18" charset="0"/>
                                    <a:cs typeface="Arial" panose="020B0604020202020204" pitchFamily="34" charset="0"/>
                                  </a:rPr>
                                </m:ctrlPr>
                              </m:sSubSup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𝑖𝑗</m:t>
                                </m:r>
                              </m:sub>
                              <m:sup>
                                <m:r>
                                  <a:rPr lang="en-CA" altLang="en-US" sz="2800" b="0" i="1" smtClean="0">
                                    <a:solidFill>
                                      <a:srgbClr val="006231"/>
                                    </a:solidFill>
                                    <a:latin typeface="Cambria Math" panose="02040503050406030204" pitchFamily="18" charset="0"/>
                                    <a:cs typeface="Arial" panose="020B0604020202020204" pitchFamily="34" charset="0"/>
                                  </a:rPr>
                                  <m:t>𝑚</m:t>
                                </m:r>
                              </m:sup>
                            </m:sSubSup>
                          </m:e>
                        </m:nary>
                      </m:den>
                    </m:f>
                  </m:oMath>
                </a14:m>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The similarity between data points is measured by Weighted Euclidean Distance. Weighted Euclidean distance can equalize the effect of each feature on similarity measurement.</a:t>
                </a:r>
              </a:p>
              <a:p>
                <a:pPr algn="ctr" eaLnBrk="1" hangingPunct="1">
                  <a:lnSpc>
                    <a:spcPct val="120000"/>
                  </a:lnSpc>
                </a:pPr>
                <a14:m>
                  <m:oMathPara xmlns:m="http://schemas.openxmlformats.org/officeDocument/2006/math">
                    <m:oMathParaPr>
                      <m:jc m:val="centerGroup"/>
                    </m:oMathParaPr>
                    <m:oMath xmlns:m="http://schemas.openxmlformats.org/officeDocument/2006/math">
                      <m:sSup>
                        <m:sSupPr>
                          <m:ctrlPr>
                            <a:rPr lang="en-US" altLang="en-US" sz="2800" i="1" smtClean="0">
                              <a:solidFill>
                                <a:srgbClr val="006231"/>
                              </a:solidFill>
                              <a:latin typeface="Cambria Math" panose="02040503050406030204" pitchFamily="18" charset="0"/>
                              <a:cs typeface="Arial" panose="020B0604020202020204" pitchFamily="34" charset="0"/>
                            </a:rPr>
                          </m:ctrlPr>
                        </m:sSupPr>
                        <m:e>
                          <m:d>
                            <m:dPr>
                              <m:begChr m:val="‖"/>
                              <m:endChr m:val="‖"/>
                              <m:ctrlPr>
                                <a:rPr lang="en-US" altLang="en-US" sz="2800" i="1" smtClean="0">
                                  <a:solidFill>
                                    <a:srgbClr val="006231"/>
                                  </a:solidFill>
                                  <a:latin typeface="Cambria Math" panose="02040503050406030204" pitchFamily="18" charset="0"/>
                                  <a:cs typeface="Arial" panose="020B0604020202020204" pitchFamily="34" charset="0"/>
                                </a:rPr>
                              </m:ctrlPr>
                            </m:dPr>
                            <m:e>
                              <m:r>
                                <a:rPr lang="en-CA" altLang="en-US" sz="2800" b="0" i="1" smtClean="0">
                                  <a:solidFill>
                                    <a:srgbClr val="006231"/>
                                  </a:solidFill>
                                  <a:latin typeface="Cambria Math" panose="02040503050406030204" pitchFamily="18" charset="0"/>
                                  <a:cs typeface="Arial" panose="020B0604020202020204" pitchFamily="34" charset="0"/>
                                </a:rPr>
                                <m:t>𝑥</m:t>
                              </m:r>
                              <m:r>
                                <a:rPr lang="en-CA" altLang="en-US" sz="2800" b="0" i="1" smtClean="0">
                                  <a:solidFill>
                                    <a:srgbClr val="006231"/>
                                  </a:solidFill>
                                  <a:latin typeface="Cambria Math" panose="02040503050406030204" pitchFamily="18" charset="0"/>
                                  <a:cs typeface="Arial" panose="020B0604020202020204" pitchFamily="34" charset="0"/>
                                </a:rPr>
                                <m:t>−</m:t>
                              </m:r>
                              <m:r>
                                <a:rPr lang="en-CA" altLang="en-US" sz="2800" b="0" i="1" smtClean="0">
                                  <a:solidFill>
                                    <a:srgbClr val="006231"/>
                                  </a:solidFill>
                                  <a:latin typeface="Cambria Math" panose="02040503050406030204" pitchFamily="18" charset="0"/>
                                  <a:cs typeface="Arial" panose="020B0604020202020204" pitchFamily="34" charset="0"/>
                                </a:rPr>
                                <m:t>𝑢</m:t>
                              </m:r>
                            </m:e>
                          </m:d>
                        </m:e>
                        <m:sup>
                          <m:r>
                            <a:rPr lang="en-CA" altLang="en-US" sz="2800" b="0" i="1" smtClean="0">
                              <a:solidFill>
                                <a:srgbClr val="006231"/>
                              </a:solidFill>
                              <a:latin typeface="Cambria Math" panose="02040503050406030204" pitchFamily="18" charset="0"/>
                              <a:cs typeface="Arial" panose="020B0604020202020204" pitchFamily="34" charset="0"/>
                            </a:rPr>
                            <m:t>2</m:t>
                          </m:r>
                        </m:sup>
                      </m:sSup>
                      <m:r>
                        <a:rPr lang="en-CA" altLang="en-US" sz="2800" b="0" i="1" smtClean="0">
                          <a:solidFill>
                            <a:srgbClr val="006231"/>
                          </a:solidFill>
                          <a:latin typeface="Cambria Math" panose="02040503050406030204" pitchFamily="18" charset="0"/>
                          <a:cs typeface="Arial" panose="020B0604020202020204" pitchFamily="34" charset="0"/>
                        </a:rPr>
                        <m:t>=</m:t>
                      </m:r>
                      <m:nary>
                        <m:naryPr>
                          <m:chr m:val="∑"/>
                          <m:ctrlPr>
                            <a:rPr lang="en-CA" altLang="en-US" sz="2800" b="0" i="1" smtClean="0">
                              <a:solidFill>
                                <a:srgbClr val="006231"/>
                              </a:solidFill>
                              <a:latin typeface="Cambria Math" panose="02040503050406030204" pitchFamily="18" charset="0"/>
                              <a:cs typeface="Arial" panose="020B0604020202020204" pitchFamily="34" charset="0"/>
                            </a:rPr>
                          </m:ctrlPr>
                        </m:naryPr>
                        <m:sub>
                          <m:r>
                            <m:rPr>
                              <m:brk m:alnAt="23"/>
                            </m:rPr>
                            <a:rPr lang="en-CA" altLang="en-US" sz="2800" b="0" i="1" smtClean="0">
                              <a:solidFill>
                                <a:srgbClr val="006231"/>
                              </a:solidFill>
                              <a:latin typeface="Cambria Math" panose="02040503050406030204" pitchFamily="18" charset="0"/>
                              <a:cs typeface="Arial" panose="020B0604020202020204" pitchFamily="34" charset="0"/>
                            </a:rPr>
                            <m:t>𝑖</m:t>
                          </m:r>
                          <m:r>
                            <a:rPr lang="en-CA" altLang="en-US" sz="2800" b="0" i="1" smtClean="0">
                              <a:solidFill>
                                <a:srgbClr val="006231"/>
                              </a:solidFill>
                              <a:latin typeface="Cambria Math" panose="02040503050406030204" pitchFamily="18" charset="0"/>
                              <a:cs typeface="Arial" panose="020B0604020202020204" pitchFamily="34" charset="0"/>
                            </a:rPr>
                            <m:t>=1</m:t>
                          </m:r>
                        </m:sub>
                        <m:sup>
                          <m:r>
                            <a:rPr lang="en-CA" altLang="en-US" sz="2800" b="0" i="1" smtClean="0">
                              <a:solidFill>
                                <a:srgbClr val="006231"/>
                              </a:solidFill>
                              <a:latin typeface="Cambria Math" panose="02040503050406030204" pitchFamily="18" charset="0"/>
                              <a:cs typeface="Arial" panose="020B0604020202020204" pitchFamily="34" charset="0"/>
                            </a:rPr>
                            <m:t>𝑑</m:t>
                          </m:r>
                        </m:sup>
                        <m:e>
                          <m:f>
                            <m:fPr>
                              <m:ctrlPr>
                                <a:rPr lang="en-CA" altLang="en-US" sz="2800" b="0" i="1" smtClean="0">
                                  <a:solidFill>
                                    <a:srgbClr val="006231"/>
                                  </a:solidFill>
                                  <a:latin typeface="Cambria Math" panose="02040503050406030204" pitchFamily="18" charset="0"/>
                                  <a:cs typeface="Arial" panose="020B0604020202020204" pitchFamily="34" charset="0"/>
                                </a:rPr>
                              </m:ctrlPr>
                            </m:fPr>
                            <m:num>
                              <m:sSup>
                                <m:sSupPr>
                                  <m:ctrlPr>
                                    <a:rPr lang="en-CA" altLang="en-US" sz="2800" b="0" i="1" smtClean="0">
                                      <a:solidFill>
                                        <a:srgbClr val="006231"/>
                                      </a:solidFill>
                                      <a:latin typeface="Cambria Math" panose="02040503050406030204" pitchFamily="18" charset="0"/>
                                      <a:cs typeface="Arial" panose="020B0604020202020204" pitchFamily="34" charset="0"/>
                                    </a:rPr>
                                  </m:ctrlPr>
                                </m:sSupPr>
                                <m:e>
                                  <m:d>
                                    <m:dPr>
                                      <m:ctrlPr>
                                        <a:rPr lang="en-CA" altLang="en-US" sz="2800" b="0" i="1" smtClean="0">
                                          <a:solidFill>
                                            <a:srgbClr val="006231"/>
                                          </a:solidFill>
                                          <a:latin typeface="Cambria Math" panose="02040503050406030204" pitchFamily="18" charset="0"/>
                                          <a:cs typeface="Arial" panose="020B0604020202020204" pitchFamily="34" charset="0"/>
                                        </a:rPr>
                                      </m:ctrlPr>
                                    </m:dPr>
                                    <m:e>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𝑥</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r>
                                        <a:rPr lang="en-CA" altLang="en-US" sz="2800" b="0" i="1" smtClean="0">
                                          <a:solidFill>
                                            <a:srgbClr val="006231"/>
                                          </a:solidFill>
                                          <a:latin typeface="Cambria Math" panose="02040503050406030204" pitchFamily="18" charset="0"/>
                                          <a:cs typeface="Arial" panose="020B0604020202020204" pitchFamily="34" charset="0"/>
                                        </a:rPr>
                                        <m:t>−</m:t>
                                      </m:r>
                                      <m:sSub>
                                        <m:sSubPr>
                                          <m:ctrlPr>
                                            <a:rPr lang="en-CA" altLang="en-US" sz="2800" b="0" i="1" smtClean="0">
                                              <a:solidFill>
                                                <a:srgbClr val="006231"/>
                                              </a:solidFill>
                                              <a:latin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cs typeface="Arial" panose="020B0604020202020204" pitchFamily="34" charset="0"/>
                                            </a:rPr>
                                            <m:t>𝑢</m:t>
                                          </m:r>
                                        </m:e>
                                        <m:sub>
                                          <m:r>
                                            <a:rPr lang="en-CA" altLang="en-US" sz="2800" b="0" i="1" smtClean="0">
                                              <a:solidFill>
                                                <a:srgbClr val="006231"/>
                                              </a:solidFill>
                                              <a:latin typeface="Cambria Math" panose="02040503050406030204" pitchFamily="18" charset="0"/>
                                              <a:cs typeface="Arial" panose="020B0604020202020204" pitchFamily="34" charset="0"/>
                                            </a:rPr>
                                            <m:t>𝑖</m:t>
                                          </m:r>
                                        </m:sub>
                                      </m:sSub>
                                    </m:e>
                                  </m:d>
                                </m:e>
                                <m:sup>
                                  <m:r>
                                    <a:rPr lang="en-CA" altLang="en-US" sz="2800" b="0" i="1" smtClean="0">
                                      <a:solidFill>
                                        <a:srgbClr val="006231"/>
                                      </a:solidFill>
                                      <a:latin typeface="Cambria Math" panose="02040503050406030204" pitchFamily="18" charset="0"/>
                                      <a:cs typeface="Arial" panose="020B0604020202020204" pitchFamily="34" charset="0"/>
                                    </a:rPr>
                                    <m:t>2</m:t>
                                  </m:r>
                                </m:sup>
                              </m:sSup>
                            </m:num>
                            <m:den>
                              <m:sSubSup>
                                <m:sSubSupPr>
                                  <m:ctrlPr>
                                    <a:rPr lang="en-CA" altLang="en-US" sz="2800" b="0" i="1" smtClean="0">
                                      <a:solidFill>
                                        <a:srgbClr val="006231"/>
                                      </a:solidFill>
                                      <a:latin typeface="Cambria Math" panose="02040503050406030204" pitchFamily="18" charset="0"/>
                                      <a:cs typeface="Arial" panose="020B0604020202020204" pitchFamily="34" charset="0"/>
                                    </a:rPr>
                                  </m:ctrlPr>
                                </m:sSubSupPr>
                                <m:e>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𝜎</m:t>
                                  </m:r>
                                </m:e>
                                <m:sub>
                                  <m:r>
                                    <a:rPr lang="en-CA" altLang="en-US" sz="2800" b="0" i="1" smtClean="0">
                                      <a:solidFill>
                                        <a:srgbClr val="006231"/>
                                      </a:solidFill>
                                      <a:latin typeface="Cambria Math" panose="02040503050406030204" pitchFamily="18" charset="0"/>
                                      <a:cs typeface="Arial" panose="020B0604020202020204" pitchFamily="34" charset="0"/>
                                    </a:rPr>
                                    <m:t>𝑖</m:t>
                                  </m:r>
                                </m:sub>
                                <m:sup>
                                  <m:r>
                                    <a:rPr lang="en-CA" altLang="en-US" sz="2800" b="0" i="1" smtClean="0">
                                      <a:solidFill>
                                        <a:srgbClr val="006231"/>
                                      </a:solidFill>
                                      <a:latin typeface="Cambria Math" panose="02040503050406030204" pitchFamily="18" charset="0"/>
                                      <a:cs typeface="Arial" panose="020B0604020202020204" pitchFamily="34" charset="0"/>
                                    </a:rPr>
                                    <m:t>2</m:t>
                                  </m:r>
                                </m:sup>
                              </m:sSubSup>
                            </m:den>
                          </m:f>
                        </m:e>
                      </m:nary>
                    </m:oMath>
                  </m:oMathPara>
                </a14:m>
                <a:endParaRPr lang="en-US" altLang="en-US" sz="2800" dirty="0">
                  <a:solidFill>
                    <a:srgbClr val="006231"/>
                  </a:solidFill>
                  <a:cs typeface="Arial" panose="020B0604020202020204" pitchFamily="34" charset="0"/>
                </a:endParaRPr>
              </a:p>
              <a:p>
                <a:pPr algn="just" eaLnBrk="1" hangingPunct="1">
                  <a:lnSpc>
                    <a:spcPct val="120000"/>
                  </a:lnSpc>
                </a:pPr>
                <a:endParaRPr lang="en-US" altLang="en-US" sz="2800" dirty="0">
                  <a:solidFill>
                    <a:srgbClr val="006231"/>
                  </a:solidFill>
                  <a:cs typeface="Arial" panose="020B0604020202020204" pitchFamily="34" charset="0"/>
                </a:endParaRPr>
              </a:p>
            </p:txBody>
          </p:sp>
        </mc:Choice>
        <mc:Fallback xmlns="">
          <p:sp>
            <p:nvSpPr>
              <p:cNvPr id="3087" name="TextBox 46">
                <a:extLst>
                  <a:ext uri="{FF2B5EF4-FFF2-40B4-BE49-F238E27FC236}">
                    <a16:creationId xmlns:a16="http://schemas.microsoft.com/office/drawing/2014/main" id="{BC0BCC28-895C-DC4C-A044-BEB3F9052779}"/>
                  </a:ext>
                </a:extLst>
              </p:cNvPr>
              <p:cNvSpPr txBox="1">
                <a:spLocks noRot="1" noChangeAspect="1" noMove="1" noResize="1" noEditPoints="1" noAdjustHandles="1" noChangeArrowheads="1" noChangeShapeType="1" noTextEdit="1"/>
              </p:cNvSpPr>
              <p:nvPr/>
            </p:nvSpPr>
            <p:spPr bwMode="auto">
              <a:xfrm>
                <a:off x="1219200" y="23077488"/>
                <a:ext cx="9753600" cy="9756128"/>
              </a:xfrm>
              <a:prstGeom prst="rect">
                <a:avLst/>
              </a:prstGeom>
              <a:blipFill>
                <a:blip r:embed="rId3"/>
                <a:stretch>
                  <a:fillRect l="-2344" t="-650" r="-2214" b="-201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089" name="TextBox 35">
            <a:extLst>
              <a:ext uri="{FF2B5EF4-FFF2-40B4-BE49-F238E27FC236}">
                <a16:creationId xmlns:a16="http://schemas.microsoft.com/office/drawing/2014/main" id="{C3C6AFF5-D437-E546-8827-54CEBC2DAE4E}"/>
              </a:ext>
            </a:extLst>
          </p:cNvPr>
          <p:cNvSpPr txBox="1">
            <a:spLocks noChangeArrowheads="1"/>
          </p:cNvSpPr>
          <p:nvPr/>
        </p:nvSpPr>
        <p:spPr bwMode="auto">
          <a:xfrm>
            <a:off x="35988625" y="4419600"/>
            <a:ext cx="10896600" cy="19126200"/>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cs typeface="Arial" panose="020B0604020202020204" pitchFamily="34" charset="0"/>
            </a:endParaRPr>
          </a:p>
        </p:txBody>
      </p:sp>
      <p:sp>
        <p:nvSpPr>
          <p:cNvPr id="53" name="TextBox 35">
            <a:extLst>
              <a:ext uri="{FF2B5EF4-FFF2-40B4-BE49-F238E27FC236}">
                <a16:creationId xmlns:a16="http://schemas.microsoft.com/office/drawing/2014/main" id="{C20C8B22-DC8F-B94B-AF88-14BF278EBB20}"/>
              </a:ext>
            </a:extLst>
          </p:cNvPr>
          <p:cNvSpPr txBox="1">
            <a:spLocks noChangeArrowheads="1"/>
          </p:cNvSpPr>
          <p:nvPr/>
        </p:nvSpPr>
        <p:spPr bwMode="auto">
          <a:xfrm>
            <a:off x="35988625" y="4419600"/>
            <a:ext cx="10896600" cy="1662113"/>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User-centric </a:t>
            </a:r>
            <a:r>
              <a:rPr lang="en-US" altLang="en-US" sz="4800" b="1" dirty="0" err="1">
                <a:solidFill>
                  <a:schemeClr val="bg1"/>
                </a:solidFill>
                <a:cs typeface="Arial" panose="020B0604020202020204" pitchFamily="34" charset="0"/>
              </a:rPr>
              <a:t>Interafce</a:t>
            </a:r>
            <a:endParaRPr lang="en-US" altLang="en-US" sz="4800" dirty="0">
              <a:solidFill>
                <a:schemeClr val="bg1"/>
              </a:solidFill>
              <a:cs typeface="Arial" panose="020B0604020202020204" pitchFamily="34" charset="0"/>
            </a:endParaRPr>
          </a:p>
        </p:txBody>
      </p:sp>
      <p:sp>
        <p:nvSpPr>
          <p:cNvPr id="54" name="TextBox 53">
            <a:extLst>
              <a:ext uri="{FF2B5EF4-FFF2-40B4-BE49-F238E27FC236}">
                <a16:creationId xmlns:a16="http://schemas.microsoft.com/office/drawing/2014/main" id="{154E126A-9AC8-B24D-AA14-506B1CA84A34}"/>
              </a:ext>
            </a:extLst>
          </p:cNvPr>
          <p:cNvSpPr txBox="1"/>
          <p:nvPr/>
        </p:nvSpPr>
        <p:spPr>
          <a:xfrm>
            <a:off x="36522025" y="6553201"/>
            <a:ext cx="9753600" cy="5097499"/>
          </a:xfrm>
          <a:prstGeom prst="rect">
            <a:avLst/>
          </a:prstGeom>
          <a:noFill/>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just" eaLnBrk="1" hangingPunct="1">
              <a:lnSpc>
                <a:spcPct val="120000"/>
              </a:lnSpc>
            </a:pPr>
            <a:r>
              <a:rPr lang="en-US" altLang="en-US" sz="2800" dirty="0">
                <a:solidFill>
                  <a:srgbClr val="006231"/>
                </a:solidFill>
                <a:cs typeface="Arial" panose="020B0604020202020204" pitchFamily="34" charset="0"/>
              </a:rPr>
              <a:t>Graphical User Interface</a:t>
            </a:r>
          </a:p>
          <a:p>
            <a:pPr algn="just"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The Graphical User Interface is developed to visualize the validity of our developing algorithm for Fuzzy C-means Clustering and the construction of Information Granules.</a:t>
            </a:r>
          </a:p>
          <a:p>
            <a:pPr algn="just"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This GUI is developed on Python’s de-facto standard GUI package, </a:t>
            </a:r>
            <a:r>
              <a:rPr lang="en-US" altLang="en-US" sz="2800" dirty="0" err="1">
                <a:solidFill>
                  <a:srgbClr val="006231"/>
                </a:solidFill>
                <a:cs typeface="Arial" panose="020B0604020202020204" pitchFamily="34" charset="0"/>
              </a:rPr>
              <a:t>Tkinter</a:t>
            </a:r>
            <a:r>
              <a:rPr lang="en-US" altLang="en-US" sz="2800" dirty="0">
                <a:solidFill>
                  <a:srgbClr val="006231"/>
                </a:solidFill>
                <a:cs typeface="Arial" panose="020B0604020202020204" pitchFamily="34" charset="0"/>
              </a:rPr>
              <a:t>. This is an user-centric interface, which allows user to generate synthetic data and select the tunable parameters of the algorithms manually. </a:t>
            </a:r>
            <a:endParaRPr lang="en-US" altLang="en-US" sz="2800" dirty="0">
              <a:solidFill>
                <a:schemeClr val="accent3">
                  <a:lumMod val="60000"/>
                  <a:lumOff val="40000"/>
                </a:schemeClr>
              </a:solidFill>
              <a:cs typeface="Arial" panose="020B0604020202020204" pitchFamily="34" charset="0"/>
            </a:endParaRPr>
          </a:p>
        </p:txBody>
      </p:sp>
      <p:sp>
        <p:nvSpPr>
          <p:cNvPr id="3092" name="TextBox 35">
            <a:extLst>
              <a:ext uri="{FF2B5EF4-FFF2-40B4-BE49-F238E27FC236}">
                <a16:creationId xmlns:a16="http://schemas.microsoft.com/office/drawing/2014/main" id="{FFB225AF-0AD0-2149-B1DB-7806A65910D1}"/>
              </a:ext>
            </a:extLst>
          </p:cNvPr>
          <p:cNvSpPr txBox="1">
            <a:spLocks noChangeArrowheads="1"/>
          </p:cNvSpPr>
          <p:nvPr/>
        </p:nvSpPr>
        <p:spPr bwMode="auto">
          <a:xfrm>
            <a:off x="24220488" y="4419600"/>
            <a:ext cx="10896600" cy="28614688"/>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r>
              <a:rPr lang="en-US" altLang="en-US" sz="2800" dirty="0">
                <a:cs typeface="Arial" panose="020B0604020202020204" pitchFamily="34" charset="0"/>
              </a:rPr>
              <a:t>Screen Shot 2018-11-30 at 9.22.06 PM</a:t>
            </a:r>
          </a:p>
        </p:txBody>
      </p:sp>
      <p:sp>
        <p:nvSpPr>
          <p:cNvPr id="58" name="TextBox 35">
            <a:extLst>
              <a:ext uri="{FF2B5EF4-FFF2-40B4-BE49-F238E27FC236}">
                <a16:creationId xmlns:a16="http://schemas.microsoft.com/office/drawing/2014/main" id="{B3AA3CBB-309F-8243-9543-E7EE9D64804D}"/>
              </a:ext>
            </a:extLst>
          </p:cNvPr>
          <p:cNvSpPr txBox="1">
            <a:spLocks noChangeArrowheads="1"/>
          </p:cNvSpPr>
          <p:nvPr/>
        </p:nvSpPr>
        <p:spPr bwMode="auto">
          <a:xfrm>
            <a:off x="24220488" y="4419600"/>
            <a:ext cx="10896600" cy="1662113"/>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Experimental Results</a:t>
            </a:r>
            <a:endParaRPr lang="en-US" altLang="en-US" sz="4800" dirty="0">
              <a:solidFill>
                <a:schemeClr val="bg1"/>
              </a:solidFill>
              <a:cs typeface="Arial" panose="020B0604020202020204" pitchFamily="34" charset="0"/>
            </a:endParaRPr>
          </a:p>
        </p:txBody>
      </p:sp>
      <p:sp>
        <p:nvSpPr>
          <p:cNvPr id="3094" name="TextBox 58">
            <a:extLst>
              <a:ext uri="{FF2B5EF4-FFF2-40B4-BE49-F238E27FC236}">
                <a16:creationId xmlns:a16="http://schemas.microsoft.com/office/drawing/2014/main" id="{9E3AA475-6E94-E443-B721-F82E2984D30D}"/>
              </a:ext>
            </a:extLst>
          </p:cNvPr>
          <p:cNvSpPr txBox="1">
            <a:spLocks noChangeArrowheads="1"/>
          </p:cNvSpPr>
          <p:nvPr/>
        </p:nvSpPr>
        <p:spPr bwMode="auto">
          <a:xfrm>
            <a:off x="24753888" y="6553200"/>
            <a:ext cx="9753600" cy="619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just" eaLnBrk="1" hangingPunct="1">
              <a:lnSpc>
                <a:spcPct val="120000"/>
              </a:lnSpc>
            </a:pPr>
            <a:r>
              <a:rPr lang="en-US" altLang="en-US" sz="2800" dirty="0">
                <a:solidFill>
                  <a:srgbClr val="006231"/>
                </a:solidFill>
                <a:cs typeface="Arial" panose="020B0604020202020204" pitchFamily="34" charset="0"/>
              </a:rPr>
              <a:t>Experimental Results</a:t>
            </a:r>
          </a:p>
          <a:p>
            <a:pPr algn="just"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The objective of this project is to apply Fuzzy C-Means Clustering and construct information granules on high-dimensional data analysis.  And, in this project, we have applied our developed algorithm on Boston Housing datasets from UCI Machine Learning Repository.</a:t>
            </a:r>
          </a:p>
          <a:p>
            <a:pPr algn="just" eaLnBrk="1" hangingPunct="1">
              <a:lnSpc>
                <a:spcPct val="120000"/>
              </a:lnSpc>
            </a:pPr>
            <a:endParaRPr lang="en-US" altLang="en-US" sz="2800" dirty="0">
              <a:solidFill>
                <a:srgbClr val="006231"/>
              </a:solidFill>
              <a:cs typeface="Arial" panose="020B0604020202020204" pitchFamily="34" charset="0"/>
            </a:endParaRPr>
          </a:p>
          <a:p>
            <a:pPr algn="just" eaLnBrk="1" hangingPunct="1">
              <a:lnSpc>
                <a:spcPct val="120000"/>
              </a:lnSpc>
            </a:pPr>
            <a:r>
              <a:rPr lang="en-US" altLang="en-US" sz="2800" dirty="0">
                <a:solidFill>
                  <a:srgbClr val="006231"/>
                </a:solidFill>
                <a:cs typeface="Arial" panose="020B0604020202020204" pitchFamily="34" charset="0"/>
              </a:rPr>
              <a:t>Boston Housing dataset records the house price values in suburb of Boston with 13 others attribute values, such as per capital crime rate and pupil-teacher ratio. The experimental results with c=6 are presented following.</a:t>
            </a:r>
          </a:p>
        </p:txBody>
      </p:sp>
      <p:sp>
        <p:nvSpPr>
          <p:cNvPr id="3096" name="TextBox 35">
            <a:extLst>
              <a:ext uri="{FF2B5EF4-FFF2-40B4-BE49-F238E27FC236}">
                <a16:creationId xmlns:a16="http://schemas.microsoft.com/office/drawing/2014/main" id="{F8DA534D-6F24-8441-88C0-23F7A6FB5D4D}"/>
              </a:ext>
            </a:extLst>
          </p:cNvPr>
          <p:cNvSpPr txBox="1">
            <a:spLocks noChangeArrowheads="1"/>
          </p:cNvSpPr>
          <p:nvPr/>
        </p:nvSpPr>
        <p:spPr bwMode="auto">
          <a:xfrm>
            <a:off x="36042600" y="24460200"/>
            <a:ext cx="10896600" cy="8574088"/>
          </a:xfrm>
          <a:prstGeom prst="rect">
            <a:avLst/>
          </a:prstGeom>
          <a:noFill/>
          <a:ln w="12700">
            <a:solidFill>
              <a:srgbClr val="006231"/>
            </a:solidFill>
            <a:miter lim="800000"/>
            <a:headEnd/>
            <a:tailEnd/>
          </a:ln>
          <a:extLst>
            <a:ext uri="{909E8E84-426E-40DD-AFC4-6F175D3DCCD1}">
              <a14:hiddenFill xmlns:a14="http://schemas.microsoft.com/office/drawing/2010/main">
                <a:solidFill>
                  <a:srgbClr val="FFFFFF"/>
                </a:solidFill>
              </a14:hiddenFill>
            </a:ext>
          </a:extLst>
        </p:spPr>
        <p:txBody>
          <a:bodyPr lIns="457200" tIns="457200" rIns="457200" bIns="45720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a:cs typeface="Arial" panose="020B0604020202020204" pitchFamily="34" charset="0"/>
            </a:endParaRPr>
          </a:p>
        </p:txBody>
      </p:sp>
      <p:sp>
        <p:nvSpPr>
          <p:cNvPr id="63" name="TextBox 35">
            <a:extLst>
              <a:ext uri="{FF2B5EF4-FFF2-40B4-BE49-F238E27FC236}">
                <a16:creationId xmlns:a16="http://schemas.microsoft.com/office/drawing/2014/main" id="{8765C77A-C9FF-BE48-9D2C-1F6649586139}"/>
              </a:ext>
            </a:extLst>
          </p:cNvPr>
          <p:cNvSpPr txBox="1">
            <a:spLocks noChangeArrowheads="1"/>
          </p:cNvSpPr>
          <p:nvPr/>
        </p:nvSpPr>
        <p:spPr bwMode="auto">
          <a:xfrm>
            <a:off x="36042600" y="24460200"/>
            <a:ext cx="10896600" cy="1662113"/>
          </a:xfrm>
          <a:prstGeom prst="rect">
            <a:avLst/>
          </a:prstGeom>
          <a:solidFill>
            <a:srgbClr val="006231"/>
          </a:solidFill>
          <a:ln w="12700" cmpd="sng">
            <a:solidFill>
              <a:srgbClr val="006231"/>
            </a:solidFill>
            <a:miter lim="800000"/>
            <a:headEnd/>
            <a:tailEnd/>
          </a:ln>
        </p:spPr>
        <p:txBody>
          <a:bodyPr lIns="457200" tIns="457200" rIns="457200" bIns="457200">
            <a:spAutoFit/>
          </a:bodyPr>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800" b="1" dirty="0">
                <a:solidFill>
                  <a:schemeClr val="bg1"/>
                </a:solidFill>
                <a:cs typeface="Arial" panose="020B0604020202020204" pitchFamily="34" charset="0"/>
              </a:rPr>
              <a:t>Conclusion</a:t>
            </a:r>
            <a:endParaRPr lang="en-US" altLang="en-US" sz="4800" dirty="0">
              <a:solidFill>
                <a:schemeClr val="bg1"/>
              </a:solidFill>
              <a:cs typeface="Arial" panose="020B0604020202020204" pitchFamily="34" charset="0"/>
            </a:endParaRPr>
          </a:p>
        </p:txBody>
      </p:sp>
      <p:sp>
        <p:nvSpPr>
          <p:cNvPr id="3098" name="TextBox 63">
            <a:extLst>
              <a:ext uri="{FF2B5EF4-FFF2-40B4-BE49-F238E27FC236}">
                <a16:creationId xmlns:a16="http://schemas.microsoft.com/office/drawing/2014/main" id="{C0F0C094-3851-B84B-8940-8A4294BDBB4E}"/>
              </a:ext>
            </a:extLst>
          </p:cNvPr>
          <p:cNvSpPr txBox="1">
            <a:spLocks noChangeArrowheads="1"/>
          </p:cNvSpPr>
          <p:nvPr/>
        </p:nvSpPr>
        <p:spPr bwMode="auto">
          <a:xfrm>
            <a:off x="36576000" y="26682700"/>
            <a:ext cx="9753600" cy="615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algn="just" eaLnBrk="1" hangingPunct="1">
              <a:lnSpc>
                <a:spcPct val="120000"/>
              </a:lnSpc>
            </a:pPr>
            <a:r>
              <a:rPr lang="en-US" altLang="en-US" sz="2800" dirty="0">
                <a:solidFill>
                  <a:srgbClr val="006231"/>
                </a:solidFill>
                <a:cs typeface="Arial" panose="020B0604020202020204" pitchFamily="34" charset="0"/>
              </a:rPr>
              <a:t>Conclusion</a:t>
            </a:r>
          </a:p>
          <a:p>
            <a:pPr algn="just" eaLnBrk="1" hangingPunct="1">
              <a:lnSpc>
                <a:spcPct val="120000"/>
              </a:lnSpc>
            </a:pPr>
            <a:endParaRPr lang="en-US" altLang="en-US" sz="2800" dirty="0">
              <a:solidFill>
                <a:srgbClr val="006231"/>
              </a:solidFill>
              <a:cs typeface="Arial" panose="020B0604020202020204" pitchFamily="34" charset="0"/>
            </a:endParaRPr>
          </a:p>
          <a:p>
            <a:pPr marL="457200" indent="-457200" algn="just" eaLnBrk="1" hangingPunct="1">
              <a:lnSpc>
                <a:spcPct val="120000"/>
              </a:lnSpc>
              <a:buFont typeface="Arial" panose="020B0604020202020204" pitchFamily="34" charset="0"/>
              <a:buChar char="•"/>
            </a:pPr>
            <a:r>
              <a:rPr lang="en-US" altLang="en-US" sz="2800" dirty="0">
                <a:solidFill>
                  <a:srgbClr val="006231"/>
                </a:solidFill>
                <a:cs typeface="Arial" panose="020B0604020202020204" pitchFamily="34" charset="0"/>
              </a:rPr>
              <a:t>The Fuzzy C-mean clustering can generate effective data for the construction of information granules</a:t>
            </a:r>
          </a:p>
          <a:p>
            <a:pPr marL="457200" indent="-457200" algn="just" eaLnBrk="1" hangingPunct="1">
              <a:lnSpc>
                <a:spcPct val="120000"/>
              </a:lnSpc>
              <a:buFont typeface="Arial" panose="020B0604020202020204" pitchFamily="34" charset="0"/>
              <a:buChar char="•"/>
            </a:pPr>
            <a:endParaRPr lang="en-US" altLang="en-US" sz="2800" dirty="0">
              <a:solidFill>
                <a:srgbClr val="006231"/>
              </a:solidFill>
              <a:cs typeface="Arial" panose="020B0604020202020204" pitchFamily="34" charset="0"/>
            </a:endParaRPr>
          </a:p>
          <a:p>
            <a:pPr marL="457200" indent="-457200" algn="just" eaLnBrk="1" hangingPunct="1">
              <a:lnSpc>
                <a:spcPct val="120000"/>
              </a:lnSpc>
              <a:buFont typeface="Arial" panose="020B0604020202020204" pitchFamily="34" charset="0"/>
              <a:buChar char="•"/>
            </a:pPr>
            <a:r>
              <a:rPr lang="en-US" altLang="en-US" sz="2800" dirty="0">
                <a:solidFill>
                  <a:srgbClr val="006231"/>
                </a:solidFill>
                <a:cs typeface="Arial" panose="020B0604020202020204" pitchFamily="34" charset="0"/>
              </a:rPr>
              <a:t>The information granules can extract the pattern and knowledges f</a:t>
            </a:r>
            <a:r>
              <a:rPr lang="en-US" altLang="zh-CN" sz="2800" dirty="0">
                <a:solidFill>
                  <a:srgbClr val="006231"/>
                </a:solidFill>
                <a:cs typeface="Arial" panose="020B0604020202020204" pitchFamily="34" charset="0"/>
              </a:rPr>
              <a:t>ro</a:t>
            </a:r>
            <a:r>
              <a:rPr lang="en-US" altLang="en-US" sz="2800" dirty="0">
                <a:solidFill>
                  <a:srgbClr val="006231"/>
                </a:solidFill>
                <a:cs typeface="Arial" panose="020B0604020202020204" pitchFamily="34" charset="0"/>
              </a:rPr>
              <a:t>m the dataset</a:t>
            </a:r>
          </a:p>
          <a:p>
            <a:pPr marL="457200" indent="-457200" algn="just" eaLnBrk="1" hangingPunct="1">
              <a:lnSpc>
                <a:spcPct val="120000"/>
              </a:lnSpc>
              <a:buFont typeface="Arial" panose="020B0604020202020204" pitchFamily="34" charset="0"/>
              <a:buChar char="•"/>
            </a:pPr>
            <a:endParaRPr lang="en-US" altLang="en-US" sz="2800" dirty="0">
              <a:solidFill>
                <a:srgbClr val="006231"/>
              </a:solidFill>
              <a:cs typeface="Arial" panose="020B0604020202020204" pitchFamily="34" charset="0"/>
            </a:endParaRPr>
          </a:p>
          <a:p>
            <a:pPr marL="457200" indent="-457200" algn="just" eaLnBrk="1" hangingPunct="1">
              <a:lnSpc>
                <a:spcPct val="120000"/>
              </a:lnSpc>
              <a:buFont typeface="Arial" panose="020B0604020202020204" pitchFamily="34" charset="0"/>
              <a:buChar char="•"/>
            </a:pPr>
            <a:r>
              <a:rPr lang="en-US" altLang="en-US" sz="2800" dirty="0">
                <a:solidFill>
                  <a:srgbClr val="006231"/>
                </a:solidFill>
                <a:cs typeface="Arial" panose="020B0604020202020204" pitchFamily="34" charset="0"/>
              </a:rPr>
              <a:t>The Principle of Justifiable Granularity can decrease the similarity among different information granules and differentiate the representation of each information granule.</a:t>
            </a:r>
          </a:p>
          <a:p>
            <a:pPr algn="just" eaLnBrk="1" hangingPunct="1">
              <a:lnSpc>
                <a:spcPct val="120000"/>
              </a:lnSpc>
            </a:pPr>
            <a:endParaRPr lang="en-US" altLang="en-US" sz="2800" dirty="0">
              <a:solidFill>
                <a:srgbClr val="006231"/>
              </a:solidFill>
              <a:cs typeface="Arial" panose="020B0604020202020204" pitchFamily="34" charset="0"/>
            </a:endParaRPr>
          </a:p>
        </p:txBody>
      </p:sp>
      <p:sp>
        <p:nvSpPr>
          <p:cNvPr id="68" name="TextBox 67">
            <a:extLst>
              <a:ext uri="{FF2B5EF4-FFF2-40B4-BE49-F238E27FC236}">
                <a16:creationId xmlns:a16="http://schemas.microsoft.com/office/drawing/2014/main" id="{09A473F7-900D-494A-99E7-07DCBD0ADE33}"/>
              </a:ext>
            </a:extLst>
          </p:cNvPr>
          <p:cNvSpPr txBox="1"/>
          <p:nvPr/>
        </p:nvSpPr>
        <p:spPr>
          <a:xfrm>
            <a:off x="24804171" y="16229521"/>
            <a:ext cx="9753600" cy="1707824"/>
          </a:xfrm>
          <a:prstGeom prst="rect">
            <a:avLst/>
          </a:prstGeom>
          <a:noFill/>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solidFill>
                <a:srgbClr val="006231"/>
              </a:solidFill>
              <a:cs typeface="Arial" panose="020B0604020202020204" pitchFamily="34" charset="0"/>
            </a:endParaRPr>
          </a:p>
          <a:p>
            <a:pPr algn="ctr" eaLnBrk="1" hangingPunct="1">
              <a:lnSpc>
                <a:spcPct val="120000"/>
              </a:lnSpc>
            </a:pPr>
            <a:r>
              <a:rPr lang="en-US" altLang="en-US" sz="2800" dirty="0">
                <a:solidFill>
                  <a:srgbClr val="006231"/>
                </a:solidFill>
                <a:cs typeface="Arial" panose="020B0604020202020204" pitchFamily="34" charset="0"/>
              </a:rPr>
              <a:t>Figure 1 Objective function value of FCM and Granularity value for information granules</a:t>
            </a:r>
          </a:p>
          <a:p>
            <a:pPr eaLnBrk="1" hangingPunct="1">
              <a:lnSpc>
                <a:spcPct val="120000"/>
              </a:lnSpc>
            </a:pPr>
            <a:endParaRPr lang="en-US" altLang="en-US" sz="2800" dirty="0">
              <a:solidFill>
                <a:srgbClr val="006231"/>
              </a:solidFill>
              <a:cs typeface="Arial" panose="020B0604020202020204" pitchFamily="34" charset="0"/>
            </a:endParaRPr>
          </a:p>
        </p:txBody>
      </p:sp>
      <p:sp>
        <p:nvSpPr>
          <p:cNvPr id="36" name="TextBox 35">
            <a:extLst>
              <a:ext uri="{FF2B5EF4-FFF2-40B4-BE49-F238E27FC236}">
                <a16:creationId xmlns:a16="http://schemas.microsoft.com/office/drawing/2014/main" id="{C9D2923B-CC92-D146-B48D-7A6096E5C73B}"/>
              </a:ext>
            </a:extLst>
          </p:cNvPr>
          <p:cNvSpPr txBox="1"/>
          <p:nvPr/>
        </p:nvSpPr>
        <p:spPr bwMode="auto">
          <a:xfrm>
            <a:off x="1219200" y="7619999"/>
            <a:ext cx="21539200" cy="6403776"/>
          </a:xfrm>
          <a:prstGeom prst="rect">
            <a:avLst/>
          </a:prstGeom>
          <a:noFill/>
        </p:spPr>
        <p:txBody>
          <a:bodyPr lIns="0" tIns="0" rIns="0" bIns="0" numCol="3" spcCol="640080"/>
          <a:lstStyle/>
          <a:p>
            <a:pPr marL="457200" indent="-457200" algn="just">
              <a:lnSpc>
                <a:spcPct val="120000"/>
              </a:lnSpc>
              <a:buFont typeface="Arial" panose="020B0604020202020204" pitchFamily="34" charset="0"/>
              <a:buChar char="•"/>
              <a:defRPr/>
            </a:pPr>
            <a:r>
              <a:rPr lang="en-US" sz="2800" dirty="0">
                <a:solidFill>
                  <a:srgbClr val="006231"/>
                </a:solidFill>
                <a:latin typeface="Arial" charset="0"/>
                <a:ea typeface="Arial" charset="0"/>
                <a:cs typeface="Arial" charset="0"/>
              </a:rPr>
              <a:t>The structure of data can be revealed in an unsupervised mode of learning, involving Fuzzy C-means Clustering. The representatives of data, produced by the clustering method, are referred to as prototypes. And the prototype would be further refined by generalizing them to information granules. This project involves detailed algorithmic development of Fuzzy C-means and formation as well as optimization of the granular signature of the real-world dataset. A graphical user interface is also developed for visualizing the performance of developed algorithm.</a:t>
            </a:r>
          </a:p>
          <a:p>
            <a:pPr marL="457200" indent="-457200" algn="just">
              <a:lnSpc>
                <a:spcPct val="120000"/>
              </a:lnSpc>
              <a:buFont typeface="Arial" panose="020B0604020202020204" pitchFamily="34" charset="0"/>
              <a:buChar char="•"/>
              <a:defRPr/>
            </a:pPr>
            <a:endParaRPr lang="en-US" sz="2800" dirty="0">
              <a:solidFill>
                <a:srgbClr val="006231"/>
              </a:solidFill>
              <a:latin typeface="Arial" charset="0"/>
              <a:ea typeface="Arial" charset="0"/>
              <a:cs typeface="Arial" charset="0"/>
            </a:endParaRPr>
          </a:p>
          <a:p>
            <a:pPr marL="457200" indent="-457200" algn="just">
              <a:lnSpc>
                <a:spcPct val="120000"/>
              </a:lnSpc>
              <a:buFont typeface="Arial" panose="020B0604020202020204" pitchFamily="34" charset="0"/>
              <a:buChar char="•"/>
              <a:defRPr/>
            </a:pPr>
            <a:r>
              <a:rPr lang="en-US" sz="2800" dirty="0">
                <a:solidFill>
                  <a:srgbClr val="006231"/>
                </a:solidFill>
                <a:latin typeface="Arial" charset="0"/>
                <a:ea typeface="Arial" charset="0"/>
                <a:cs typeface="Arial" charset="0"/>
              </a:rPr>
              <a:t>Information granules form the abstract representation of the pattern for a dataset and intuitively playing an important role in human cognitive. The information granules is constructed by measuring the similarity, such as spatial or temporal similarity, among each entries in the dataset</a:t>
            </a:r>
            <a:r>
              <a:rPr lang="zh-CN" altLang="en-US" sz="2800" dirty="0">
                <a:solidFill>
                  <a:srgbClr val="006231"/>
                </a:solidFill>
                <a:latin typeface="Arial" charset="0"/>
                <a:ea typeface="Arial" charset="0"/>
                <a:cs typeface="Arial" charset="0"/>
              </a:rPr>
              <a:t> </a:t>
            </a:r>
            <a:r>
              <a:rPr lang="en-CA" altLang="zh-CN" sz="2800" dirty="0">
                <a:solidFill>
                  <a:srgbClr val="006231"/>
                </a:solidFill>
                <a:latin typeface="Arial" charset="0"/>
                <a:ea typeface="Arial" charset="0"/>
                <a:cs typeface="Arial" charset="0"/>
              </a:rPr>
              <a:t>and</a:t>
            </a:r>
            <a:r>
              <a:rPr lang="en-US" altLang="zh-CN" sz="2800" dirty="0">
                <a:solidFill>
                  <a:srgbClr val="006231"/>
                </a:solidFill>
                <a:latin typeface="Arial" charset="0"/>
                <a:ea typeface="Arial" charset="0"/>
                <a:cs typeface="Arial" charset="0"/>
              </a:rPr>
              <a:t> </a:t>
            </a:r>
            <a:r>
              <a:rPr lang="en-CA" altLang="zh-CN" sz="2800" dirty="0">
                <a:solidFill>
                  <a:srgbClr val="006231"/>
                </a:solidFill>
                <a:latin typeface="Arial" charset="0"/>
                <a:ea typeface="Arial" charset="0"/>
                <a:cs typeface="Arial" charset="0"/>
              </a:rPr>
              <a:t>can be interpreted under various levels of resolutions. </a:t>
            </a:r>
          </a:p>
          <a:p>
            <a:pPr marL="457200" indent="-457200" algn="just">
              <a:lnSpc>
                <a:spcPct val="120000"/>
              </a:lnSpc>
              <a:buFont typeface="Arial" panose="020B0604020202020204" pitchFamily="34" charset="0"/>
              <a:buChar char="•"/>
              <a:defRPr/>
            </a:pPr>
            <a:endParaRPr lang="en-CA" altLang="zh-CN" sz="2800" dirty="0">
              <a:solidFill>
                <a:srgbClr val="006231"/>
              </a:solidFill>
              <a:latin typeface="Arial" charset="0"/>
              <a:ea typeface="Arial" charset="0"/>
              <a:cs typeface="Arial" charset="0"/>
            </a:endParaRPr>
          </a:p>
          <a:p>
            <a:pPr marL="457200" indent="-457200" algn="just">
              <a:lnSpc>
                <a:spcPct val="120000"/>
              </a:lnSpc>
              <a:buFont typeface="Arial" panose="020B0604020202020204" pitchFamily="34" charset="0"/>
              <a:buChar char="•"/>
              <a:defRPr/>
            </a:pPr>
            <a:r>
              <a:rPr lang="en-CA" altLang="zh-CN" sz="2800" dirty="0">
                <a:solidFill>
                  <a:srgbClr val="006231"/>
                </a:solidFill>
                <a:latin typeface="Arial" charset="0"/>
                <a:ea typeface="Arial" charset="0"/>
                <a:cs typeface="Arial" charset="0"/>
              </a:rPr>
              <a:t>The experiment shows that information granules can extract the pattern of the dataset by using Fuzzy C-means clustering and the Principle of Justifiable Granularity. The optimized information granules can give the symbolic representations for helping users to understand the data.</a:t>
            </a:r>
          </a:p>
        </p:txBody>
      </p:sp>
      <p:pic>
        <p:nvPicPr>
          <p:cNvPr id="9" name="Picture 8">
            <a:extLst>
              <a:ext uri="{FF2B5EF4-FFF2-40B4-BE49-F238E27FC236}">
                <a16:creationId xmlns:a16="http://schemas.microsoft.com/office/drawing/2014/main" id="{43586B89-A6A0-F249-AE54-8ED4EA98A113}"/>
              </a:ext>
            </a:extLst>
          </p:cNvPr>
          <p:cNvPicPr>
            <a:picLocks noChangeAspect="1"/>
          </p:cNvPicPr>
          <p:nvPr/>
        </p:nvPicPr>
        <p:blipFill>
          <a:blip r:embed="rId4"/>
          <a:stretch>
            <a:fillRect/>
          </a:stretch>
        </p:blipFill>
        <p:spPr>
          <a:xfrm>
            <a:off x="36603547" y="11867941"/>
            <a:ext cx="9672078" cy="5644744"/>
          </a:xfrm>
          <a:prstGeom prst="rect">
            <a:avLst/>
          </a:prstGeom>
        </p:spPr>
      </p:pic>
      <p:pic>
        <p:nvPicPr>
          <p:cNvPr id="11" name="Picture 10">
            <a:extLst>
              <a:ext uri="{FF2B5EF4-FFF2-40B4-BE49-F238E27FC236}">
                <a16:creationId xmlns:a16="http://schemas.microsoft.com/office/drawing/2014/main" id="{9AE12DAC-A1CC-3C4D-A8CF-E91B79E4E8D8}"/>
              </a:ext>
            </a:extLst>
          </p:cNvPr>
          <p:cNvPicPr>
            <a:picLocks noChangeAspect="1"/>
          </p:cNvPicPr>
          <p:nvPr/>
        </p:nvPicPr>
        <p:blipFill>
          <a:blip r:embed="rId5"/>
          <a:stretch>
            <a:fillRect/>
          </a:stretch>
        </p:blipFill>
        <p:spPr>
          <a:xfrm>
            <a:off x="36603547" y="17512684"/>
            <a:ext cx="9672078" cy="5815875"/>
          </a:xfrm>
          <a:prstGeom prst="rect">
            <a:avLst/>
          </a:prstGeom>
        </p:spPr>
      </p:pic>
      <p:pic>
        <p:nvPicPr>
          <p:cNvPr id="7" name="Picture 6">
            <a:extLst>
              <a:ext uri="{FF2B5EF4-FFF2-40B4-BE49-F238E27FC236}">
                <a16:creationId xmlns:a16="http://schemas.microsoft.com/office/drawing/2014/main" id="{39D652BD-9F73-CD49-BEA9-DC863034BFE5}"/>
              </a:ext>
            </a:extLst>
          </p:cNvPr>
          <p:cNvPicPr>
            <a:picLocks noChangeAspect="1"/>
          </p:cNvPicPr>
          <p:nvPr/>
        </p:nvPicPr>
        <p:blipFill>
          <a:blip r:embed="rId6"/>
          <a:stretch>
            <a:fillRect/>
          </a:stretch>
        </p:blipFill>
        <p:spPr>
          <a:xfrm>
            <a:off x="24753885" y="13062841"/>
            <a:ext cx="13465496" cy="35560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789F8869-7BFA-924D-BCB6-CFDD68B28F46}"/>
                  </a:ext>
                </a:extLst>
              </p:cNvPr>
              <p:cNvGraphicFramePr>
                <a:graphicFrameLocks noGrp="1"/>
              </p:cNvGraphicFramePr>
              <p:nvPr>
                <p:extLst>
                  <p:ext uri="{D42A27DB-BD31-4B8C-83A1-F6EECF244321}">
                    <p14:modId xmlns:p14="http://schemas.microsoft.com/office/powerpoint/2010/main" val="1925724280"/>
                  </p:ext>
                </p:extLst>
              </p:nvPr>
            </p:nvGraphicFramePr>
            <p:xfrm>
              <a:off x="24668954" y="18122942"/>
              <a:ext cx="9753597" cy="6616573"/>
            </p:xfrm>
            <a:graphic>
              <a:graphicData uri="http://schemas.openxmlformats.org/drawingml/2006/table">
                <a:tbl>
                  <a:tblPr firstRow="1" bandRow="1">
                    <a:tableStyleId>{C083E6E3-FA7D-4D7B-A595-EF9225AFEA82}</a:tableStyleId>
                  </a:tblPr>
                  <a:tblGrid>
                    <a:gridCol w="1393371">
                      <a:extLst>
                        <a:ext uri="{9D8B030D-6E8A-4147-A177-3AD203B41FA5}">
                          <a16:colId xmlns:a16="http://schemas.microsoft.com/office/drawing/2014/main" val="544085763"/>
                        </a:ext>
                      </a:extLst>
                    </a:gridCol>
                    <a:gridCol w="1393371">
                      <a:extLst>
                        <a:ext uri="{9D8B030D-6E8A-4147-A177-3AD203B41FA5}">
                          <a16:colId xmlns:a16="http://schemas.microsoft.com/office/drawing/2014/main" val="3174220768"/>
                        </a:ext>
                      </a:extLst>
                    </a:gridCol>
                    <a:gridCol w="1393371">
                      <a:extLst>
                        <a:ext uri="{9D8B030D-6E8A-4147-A177-3AD203B41FA5}">
                          <a16:colId xmlns:a16="http://schemas.microsoft.com/office/drawing/2014/main" val="388803169"/>
                        </a:ext>
                      </a:extLst>
                    </a:gridCol>
                    <a:gridCol w="1393371">
                      <a:extLst>
                        <a:ext uri="{9D8B030D-6E8A-4147-A177-3AD203B41FA5}">
                          <a16:colId xmlns:a16="http://schemas.microsoft.com/office/drawing/2014/main" val="2936814535"/>
                        </a:ext>
                      </a:extLst>
                    </a:gridCol>
                    <a:gridCol w="1393371">
                      <a:extLst>
                        <a:ext uri="{9D8B030D-6E8A-4147-A177-3AD203B41FA5}">
                          <a16:colId xmlns:a16="http://schemas.microsoft.com/office/drawing/2014/main" val="3911831794"/>
                        </a:ext>
                      </a:extLst>
                    </a:gridCol>
                    <a:gridCol w="1393371">
                      <a:extLst>
                        <a:ext uri="{9D8B030D-6E8A-4147-A177-3AD203B41FA5}">
                          <a16:colId xmlns:a16="http://schemas.microsoft.com/office/drawing/2014/main" val="994248682"/>
                        </a:ext>
                      </a:extLst>
                    </a:gridCol>
                    <a:gridCol w="1393371">
                      <a:extLst>
                        <a:ext uri="{9D8B030D-6E8A-4147-A177-3AD203B41FA5}">
                          <a16:colId xmlns:a16="http://schemas.microsoft.com/office/drawing/2014/main" val="1809974889"/>
                        </a:ext>
                      </a:extLst>
                    </a:gridCol>
                  </a:tblGrid>
                  <a:tr h="1516000">
                    <a:tc>
                      <a:txBody>
                        <a:bodyPr/>
                        <a:lstStyle/>
                        <a:p>
                          <a:r>
                            <a:rPr lang="en-US" altLang="en-US" sz="2800" dirty="0">
                              <a:solidFill>
                                <a:srgbClr val="006231"/>
                              </a:solidFill>
                              <a:cs typeface="Arial" panose="020B0604020202020204" pitchFamily="34" charset="0"/>
                            </a:rPr>
                            <a:t>Info.</a:t>
                          </a:r>
                        </a:p>
                        <a:p>
                          <a:r>
                            <a:rPr lang="en-US" sz="2800" dirty="0">
                              <a:solidFill>
                                <a:srgbClr val="006231"/>
                              </a:solidFill>
                              <a:latin typeface="Arial" panose="020B0604020202020204" pitchFamily="34" charset="0"/>
                              <a:cs typeface="Arial" panose="020B0604020202020204" pitchFamily="34" charset="0"/>
                            </a:rPr>
                            <a:t>Granules (m=2, beta=1)</a:t>
                          </a:r>
                          <a:endParaRPr lang="en-US" sz="2800" dirty="0">
                            <a:latin typeface="Arial" panose="020B0604020202020204" pitchFamily="34" charset="0"/>
                            <a:cs typeface="Arial" panose="020B0604020202020204" pitchFamily="34" charset="0"/>
                          </a:endParaRPr>
                        </a:p>
                      </a:txBody>
                      <a:tcPr/>
                    </a:tc>
                    <a:tc>
                      <a:txBody>
                        <a:bodyPr/>
                        <a:lstStyle/>
                        <a:p>
                          <a:r>
                            <a:rPr lang="en-US" altLang="en-US" sz="2800" dirty="0">
                              <a:solidFill>
                                <a:srgbClr val="006231"/>
                              </a:solidFill>
                              <a:latin typeface="Arial" panose="020B0604020202020204" pitchFamily="34" charset="0"/>
                              <a:cs typeface="Arial" panose="020B0604020202020204" pitchFamily="34" charset="0"/>
                            </a:rPr>
                            <a:t>1</a:t>
                          </a:r>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lang="en-US" altLang="en-US" sz="2800" dirty="0">
                              <a:solidFill>
                                <a:srgbClr val="006231"/>
                              </a:solidFill>
                              <a:latin typeface="Arial" panose="020B0604020202020204" pitchFamily="34" charset="0"/>
                              <a:cs typeface="Arial" panose="020B0604020202020204" pitchFamily="34" charset="0"/>
                            </a:rPr>
                            <a:t>2</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3</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4</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808111500"/>
                      </a:ext>
                    </a:extLst>
                  </a:tr>
                  <a:tr h="1516000">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V</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26.46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18.95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47.61</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12.92</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37.99</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56.55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582008966"/>
                      </a:ext>
                    </a:extLst>
                  </a:tr>
                  <a:tr h="1541365">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ctrlPr>
                                  </m:sSubPr>
                                  <m:e>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𝜌</m:t>
                                    </m:r>
                                  </m:e>
                                  <m:sub>
                                    <m:r>
                                      <a:rPr lang="en-CA" altLang="en-US" sz="2800" b="0" i="1" smtClean="0">
                                        <a:solidFill>
                                          <a:srgbClr val="006231"/>
                                        </a:solidFill>
                                        <a:latin typeface="Cambria Math" panose="02040503050406030204" pitchFamily="18" charset="0"/>
                                        <a:ea typeface="Cambria Math" panose="02040503050406030204" pitchFamily="18" charset="0"/>
                                        <a:cs typeface="Arial" panose="020B0604020202020204" pitchFamily="34" charset="0"/>
                                      </a:rPr>
                                      <m:t>𝑜𝑝𝑡</m:t>
                                    </m:r>
                                  </m:sub>
                                </m:sSub>
                              </m:oMath>
                            </m:oMathPara>
                          </a14:m>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0.35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0.45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0.275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0.425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0.375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0.25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9764096"/>
                      </a:ext>
                    </a:extLst>
                  </a:tr>
                </a:tbl>
              </a:graphicData>
            </a:graphic>
          </p:graphicFrame>
        </mc:Choice>
        <mc:Fallback xmlns="">
          <p:graphicFrame>
            <p:nvGraphicFramePr>
              <p:cNvPr id="8" name="Table 7">
                <a:extLst>
                  <a:ext uri="{FF2B5EF4-FFF2-40B4-BE49-F238E27FC236}">
                    <a16:creationId xmlns:a16="http://schemas.microsoft.com/office/drawing/2014/main" id="{789F8869-7BFA-924D-BCB6-CFDD68B28F46}"/>
                  </a:ext>
                </a:extLst>
              </p:cNvPr>
              <p:cNvGraphicFramePr>
                <a:graphicFrameLocks noGrp="1"/>
              </p:cNvGraphicFramePr>
              <p:nvPr>
                <p:extLst>
                  <p:ext uri="{D42A27DB-BD31-4B8C-83A1-F6EECF244321}">
                    <p14:modId xmlns:p14="http://schemas.microsoft.com/office/powerpoint/2010/main" val="1925724280"/>
                  </p:ext>
                </p:extLst>
              </p:nvPr>
            </p:nvGraphicFramePr>
            <p:xfrm>
              <a:off x="24668954" y="18122942"/>
              <a:ext cx="9753597" cy="6616573"/>
            </p:xfrm>
            <a:graphic>
              <a:graphicData uri="http://schemas.openxmlformats.org/drawingml/2006/table">
                <a:tbl>
                  <a:tblPr firstRow="1" bandRow="1">
                    <a:tableStyleId>{C083E6E3-FA7D-4D7B-A595-EF9225AFEA82}</a:tableStyleId>
                  </a:tblPr>
                  <a:tblGrid>
                    <a:gridCol w="1393371">
                      <a:extLst>
                        <a:ext uri="{9D8B030D-6E8A-4147-A177-3AD203B41FA5}">
                          <a16:colId xmlns:a16="http://schemas.microsoft.com/office/drawing/2014/main" val="544085763"/>
                        </a:ext>
                      </a:extLst>
                    </a:gridCol>
                    <a:gridCol w="1393371">
                      <a:extLst>
                        <a:ext uri="{9D8B030D-6E8A-4147-A177-3AD203B41FA5}">
                          <a16:colId xmlns:a16="http://schemas.microsoft.com/office/drawing/2014/main" val="3174220768"/>
                        </a:ext>
                      </a:extLst>
                    </a:gridCol>
                    <a:gridCol w="1393371">
                      <a:extLst>
                        <a:ext uri="{9D8B030D-6E8A-4147-A177-3AD203B41FA5}">
                          <a16:colId xmlns:a16="http://schemas.microsoft.com/office/drawing/2014/main" val="388803169"/>
                        </a:ext>
                      </a:extLst>
                    </a:gridCol>
                    <a:gridCol w="1393371">
                      <a:extLst>
                        <a:ext uri="{9D8B030D-6E8A-4147-A177-3AD203B41FA5}">
                          <a16:colId xmlns:a16="http://schemas.microsoft.com/office/drawing/2014/main" val="2936814535"/>
                        </a:ext>
                      </a:extLst>
                    </a:gridCol>
                    <a:gridCol w="1393371">
                      <a:extLst>
                        <a:ext uri="{9D8B030D-6E8A-4147-A177-3AD203B41FA5}">
                          <a16:colId xmlns:a16="http://schemas.microsoft.com/office/drawing/2014/main" val="3911831794"/>
                        </a:ext>
                      </a:extLst>
                    </a:gridCol>
                    <a:gridCol w="1393371">
                      <a:extLst>
                        <a:ext uri="{9D8B030D-6E8A-4147-A177-3AD203B41FA5}">
                          <a16:colId xmlns:a16="http://schemas.microsoft.com/office/drawing/2014/main" val="994248682"/>
                        </a:ext>
                      </a:extLst>
                    </a:gridCol>
                    <a:gridCol w="1393371">
                      <a:extLst>
                        <a:ext uri="{9D8B030D-6E8A-4147-A177-3AD203B41FA5}">
                          <a16:colId xmlns:a16="http://schemas.microsoft.com/office/drawing/2014/main" val="1809974889"/>
                        </a:ext>
                      </a:extLst>
                    </a:gridCol>
                  </a:tblGrid>
                  <a:tr h="2651760">
                    <a:tc>
                      <a:txBody>
                        <a:bodyPr/>
                        <a:lstStyle/>
                        <a:p>
                          <a:r>
                            <a:rPr lang="en-US" altLang="en-US" sz="2800" dirty="0">
                              <a:solidFill>
                                <a:srgbClr val="006231"/>
                              </a:solidFill>
                              <a:cs typeface="Arial" panose="020B0604020202020204" pitchFamily="34" charset="0"/>
                            </a:rPr>
                            <a:t>Info.</a:t>
                          </a:r>
                        </a:p>
                        <a:p>
                          <a:r>
                            <a:rPr lang="en-US" sz="2800" dirty="0">
                              <a:solidFill>
                                <a:srgbClr val="006231"/>
                              </a:solidFill>
                              <a:latin typeface="Arial" panose="020B0604020202020204" pitchFamily="34" charset="0"/>
                              <a:cs typeface="Arial" panose="020B0604020202020204" pitchFamily="34" charset="0"/>
                            </a:rPr>
                            <a:t>Granules (m=2, beta=1)</a:t>
                          </a:r>
                          <a:endParaRPr lang="en-US" sz="2800" dirty="0">
                            <a:latin typeface="Arial" panose="020B0604020202020204" pitchFamily="34" charset="0"/>
                            <a:cs typeface="Arial" panose="020B0604020202020204" pitchFamily="34" charset="0"/>
                          </a:endParaRPr>
                        </a:p>
                      </a:txBody>
                      <a:tcPr/>
                    </a:tc>
                    <a:tc>
                      <a:txBody>
                        <a:bodyPr/>
                        <a:lstStyle/>
                        <a:p>
                          <a:r>
                            <a:rPr lang="en-US" altLang="en-US" sz="2800" dirty="0">
                              <a:solidFill>
                                <a:srgbClr val="006231"/>
                              </a:solidFill>
                              <a:latin typeface="Arial" panose="020B0604020202020204" pitchFamily="34" charset="0"/>
                              <a:cs typeface="Arial" panose="020B0604020202020204" pitchFamily="34" charset="0"/>
                            </a:rPr>
                            <a:t>1</a:t>
                          </a:r>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lang="en-US" altLang="en-US" sz="2800" dirty="0">
                              <a:solidFill>
                                <a:srgbClr val="006231"/>
                              </a:solidFill>
                              <a:latin typeface="Arial" panose="020B0604020202020204" pitchFamily="34" charset="0"/>
                              <a:cs typeface="Arial" panose="020B0604020202020204" pitchFamily="34" charset="0"/>
                            </a:rPr>
                            <a:t>2</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3</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4</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808111500"/>
                      </a:ext>
                    </a:extLst>
                  </a:tr>
                  <a:tr h="1965960">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V</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26.46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18.95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47.61</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12.92</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37.99</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56.55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582008966"/>
                      </a:ext>
                    </a:extLst>
                  </a:tr>
                  <a:tr h="1998853">
                    <a:tc>
                      <a:txBody>
                        <a:bodyPr/>
                        <a:lstStyle/>
                        <a:p>
                          <a:endParaRPr lang="en-US"/>
                        </a:p>
                      </a:txBody>
                      <a:tcPr>
                        <a:blipFill>
                          <a:blip r:embed="rId7"/>
                          <a:stretch>
                            <a:fillRect t="-235669" r="-599091"/>
                          </a:stretch>
                        </a:blipFill>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0.35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0.45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0.275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0.425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0.375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0.25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9764096"/>
                      </a:ext>
                    </a:extLst>
                  </a:tr>
                </a:tbl>
              </a:graphicData>
            </a:graphic>
          </p:graphicFrame>
        </mc:Fallback>
      </mc:AlternateContent>
      <p:graphicFrame>
        <p:nvGraphicFramePr>
          <p:cNvPr id="38" name="Table 37">
            <a:extLst>
              <a:ext uri="{FF2B5EF4-FFF2-40B4-BE49-F238E27FC236}">
                <a16:creationId xmlns:a16="http://schemas.microsoft.com/office/drawing/2014/main" id="{08683D9C-8F17-6C4D-A7F1-BDE31D3B8FE6}"/>
              </a:ext>
            </a:extLst>
          </p:cNvPr>
          <p:cNvGraphicFramePr>
            <a:graphicFrameLocks noGrp="1"/>
          </p:cNvGraphicFramePr>
          <p:nvPr>
            <p:extLst>
              <p:ext uri="{D42A27DB-BD31-4B8C-83A1-F6EECF244321}">
                <p14:modId xmlns:p14="http://schemas.microsoft.com/office/powerpoint/2010/main" val="46426153"/>
              </p:ext>
            </p:extLst>
          </p:nvPr>
        </p:nvGraphicFramePr>
        <p:xfrm>
          <a:off x="24753885" y="25497770"/>
          <a:ext cx="9753597" cy="6324600"/>
        </p:xfrm>
        <a:graphic>
          <a:graphicData uri="http://schemas.openxmlformats.org/drawingml/2006/table">
            <a:tbl>
              <a:tblPr firstRow="1" bandRow="1">
                <a:tableStyleId>{C083E6E3-FA7D-4D7B-A595-EF9225AFEA82}</a:tableStyleId>
              </a:tblPr>
              <a:tblGrid>
                <a:gridCol w="1393371">
                  <a:extLst>
                    <a:ext uri="{9D8B030D-6E8A-4147-A177-3AD203B41FA5}">
                      <a16:colId xmlns:a16="http://schemas.microsoft.com/office/drawing/2014/main" val="544085763"/>
                    </a:ext>
                  </a:extLst>
                </a:gridCol>
                <a:gridCol w="1393371">
                  <a:extLst>
                    <a:ext uri="{9D8B030D-6E8A-4147-A177-3AD203B41FA5}">
                      <a16:colId xmlns:a16="http://schemas.microsoft.com/office/drawing/2014/main" val="3174220768"/>
                    </a:ext>
                  </a:extLst>
                </a:gridCol>
                <a:gridCol w="1393371">
                  <a:extLst>
                    <a:ext uri="{9D8B030D-6E8A-4147-A177-3AD203B41FA5}">
                      <a16:colId xmlns:a16="http://schemas.microsoft.com/office/drawing/2014/main" val="388803169"/>
                    </a:ext>
                  </a:extLst>
                </a:gridCol>
                <a:gridCol w="1393371">
                  <a:extLst>
                    <a:ext uri="{9D8B030D-6E8A-4147-A177-3AD203B41FA5}">
                      <a16:colId xmlns:a16="http://schemas.microsoft.com/office/drawing/2014/main" val="2936814535"/>
                    </a:ext>
                  </a:extLst>
                </a:gridCol>
                <a:gridCol w="1393371">
                  <a:extLst>
                    <a:ext uri="{9D8B030D-6E8A-4147-A177-3AD203B41FA5}">
                      <a16:colId xmlns:a16="http://schemas.microsoft.com/office/drawing/2014/main" val="3911831794"/>
                    </a:ext>
                  </a:extLst>
                </a:gridCol>
                <a:gridCol w="1393371">
                  <a:extLst>
                    <a:ext uri="{9D8B030D-6E8A-4147-A177-3AD203B41FA5}">
                      <a16:colId xmlns:a16="http://schemas.microsoft.com/office/drawing/2014/main" val="994248682"/>
                    </a:ext>
                  </a:extLst>
                </a:gridCol>
                <a:gridCol w="1393371">
                  <a:extLst>
                    <a:ext uri="{9D8B030D-6E8A-4147-A177-3AD203B41FA5}">
                      <a16:colId xmlns:a16="http://schemas.microsoft.com/office/drawing/2014/main" val="1809974889"/>
                    </a:ext>
                  </a:extLst>
                </a:gridCol>
              </a:tblGrid>
              <a:tr h="1774176">
                <a:tc>
                  <a:txBody>
                    <a:bodyPr/>
                    <a:lstStyle/>
                    <a:p>
                      <a:r>
                        <a:rPr lang="en-US" sz="2800" dirty="0">
                          <a:solidFill>
                            <a:srgbClr val="006231"/>
                          </a:solidFill>
                          <a:latin typeface="Arial" panose="020B0604020202020204" pitchFamily="34" charset="0"/>
                          <a:cs typeface="Arial" panose="020B0604020202020204" pitchFamily="34" charset="0"/>
                        </a:rPr>
                        <a:t>House Prices</a:t>
                      </a:r>
                    </a:p>
                    <a:p>
                      <a:r>
                        <a:rPr lang="en-US" sz="2800" dirty="0">
                          <a:solidFill>
                            <a:srgbClr val="006231"/>
                          </a:solidFill>
                          <a:latin typeface="Arial" panose="020B0604020202020204" pitchFamily="34" charset="0"/>
                          <a:cs typeface="Arial" panose="020B0604020202020204" pitchFamily="34" charset="0"/>
                        </a:rPr>
                        <a:t>(mean)</a:t>
                      </a:r>
                      <a:endParaRPr lang="en-US" sz="2800" dirty="0">
                        <a:latin typeface="Arial" panose="020B0604020202020204" pitchFamily="34" charset="0"/>
                        <a:cs typeface="Arial" panose="020B0604020202020204" pitchFamily="34" charset="0"/>
                      </a:endParaRPr>
                    </a:p>
                  </a:txBody>
                  <a:tcPr/>
                </a:tc>
                <a:tc>
                  <a:txBody>
                    <a:bodyPr/>
                    <a:lstStyle/>
                    <a:p>
                      <a:r>
                        <a:rPr lang="en-US" altLang="en-US" sz="2800" dirty="0">
                          <a:solidFill>
                            <a:srgbClr val="006231"/>
                          </a:solidFill>
                          <a:latin typeface="Arial" panose="020B0604020202020204" pitchFamily="34" charset="0"/>
                          <a:cs typeface="Arial" panose="020B0604020202020204" pitchFamily="34" charset="0"/>
                        </a:rPr>
                        <a:t>1</a:t>
                      </a:r>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lang="en-US" altLang="en-US" sz="2800" dirty="0">
                          <a:solidFill>
                            <a:srgbClr val="006231"/>
                          </a:solidFill>
                          <a:latin typeface="Arial" panose="020B0604020202020204" pitchFamily="34" charset="0"/>
                          <a:cs typeface="Arial" panose="020B0604020202020204" pitchFamily="34" charset="0"/>
                        </a:rPr>
                        <a:t>2</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3</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4</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5</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808111500"/>
                  </a:ext>
                </a:extLst>
              </a:tr>
              <a:tr h="1774176">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Beta=1</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24.29</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22.78</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22.64</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22.16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20.04</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23.79</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582008966"/>
                  </a:ext>
                </a:extLst>
              </a:tr>
              <a:tr h="2159268">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Opt.</a:t>
                      </a:r>
                    </a:p>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Beta</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26.12</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25.41</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22.82</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19.76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16.3</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tc>
                  <a:txBody>
                    <a:bodyPr/>
                    <a:lstStyle/>
                    <a:p>
                      <a:pPr marL="0" marR="0" lvl="0" indent="0" algn="l" defTabSz="2403546"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231"/>
                          </a:solidFill>
                          <a:effectLst/>
                          <a:uLnTx/>
                          <a:uFillTx/>
                          <a:latin typeface="Arial" panose="020B0604020202020204" pitchFamily="34" charset="0"/>
                          <a:ea typeface="+mn-ea"/>
                          <a:cs typeface="Arial" panose="020B0604020202020204" pitchFamily="34" charset="0"/>
                        </a:rPr>
                        <a:t>24.76</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a:txBody>
                  <a:tcPr/>
                </a:tc>
                <a:extLst>
                  <a:ext uri="{0D108BD9-81ED-4DB2-BD59-A6C34878D82A}">
                    <a16:rowId xmlns:a16="http://schemas.microsoft.com/office/drawing/2014/main" val="39764096"/>
                  </a:ext>
                </a:extLst>
              </a:tr>
            </a:tbl>
          </a:graphicData>
        </a:graphic>
      </p:graphicFrame>
      <p:pic>
        <p:nvPicPr>
          <p:cNvPr id="3" name="Picture 2">
            <a:extLst>
              <a:ext uri="{FF2B5EF4-FFF2-40B4-BE49-F238E27FC236}">
                <a16:creationId xmlns:a16="http://schemas.microsoft.com/office/drawing/2014/main" id="{327B484C-CF0D-B441-BA07-A1B8CDB1FD85}"/>
              </a:ext>
            </a:extLst>
          </p:cNvPr>
          <p:cNvPicPr>
            <a:picLocks noChangeAspect="1"/>
          </p:cNvPicPr>
          <p:nvPr/>
        </p:nvPicPr>
        <p:blipFill>
          <a:blip r:embed="rId8"/>
          <a:stretch>
            <a:fillRect/>
          </a:stretch>
        </p:blipFill>
        <p:spPr>
          <a:xfrm>
            <a:off x="8946606" y="14224448"/>
            <a:ext cx="6546874" cy="4906515"/>
          </a:xfrm>
          <a:prstGeom prst="rect">
            <a:avLst/>
          </a:prstGeom>
        </p:spPr>
      </p:pic>
      <p:pic>
        <p:nvPicPr>
          <p:cNvPr id="5" name="Picture 4">
            <a:extLst>
              <a:ext uri="{FF2B5EF4-FFF2-40B4-BE49-F238E27FC236}">
                <a16:creationId xmlns:a16="http://schemas.microsoft.com/office/drawing/2014/main" id="{584B2F9B-4F68-8046-BB80-689EE63F95AC}"/>
              </a:ext>
            </a:extLst>
          </p:cNvPr>
          <p:cNvPicPr>
            <a:picLocks noChangeAspect="1"/>
          </p:cNvPicPr>
          <p:nvPr/>
        </p:nvPicPr>
        <p:blipFill>
          <a:blip r:embed="rId9"/>
          <a:stretch>
            <a:fillRect/>
          </a:stretch>
        </p:blipFill>
        <p:spPr>
          <a:xfrm>
            <a:off x="16438342" y="14224448"/>
            <a:ext cx="5969000" cy="4906516"/>
          </a:xfrm>
          <a:prstGeom prst="rect">
            <a:avLst/>
          </a:prstGeom>
        </p:spPr>
      </p:pic>
      <p:sp>
        <p:nvSpPr>
          <p:cNvPr id="37" name="TextBox 36">
            <a:extLst>
              <a:ext uri="{FF2B5EF4-FFF2-40B4-BE49-F238E27FC236}">
                <a16:creationId xmlns:a16="http://schemas.microsoft.com/office/drawing/2014/main" id="{12843132-9E5B-814F-A332-AA4DA12FEE35}"/>
              </a:ext>
            </a:extLst>
          </p:cNvPr>
          <p:cNvSpPr txBox="1"/>
          <p:nvPr/>
        </p:nvSpPr>
        <p:spPr>
          <a:xfrm>
            <a:off x="24680479" y="31321449"/>
            <a:ext cx="9753600" cy="1512167"/>
          </a:xfrm>
          <a:prstGeom prst="rect">
            <a:avLst/>
          </a:prstGeom>
          <a:noFill/>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solidFill>
                <a:srgbClr val="006231"/>
              </a:solidFill>
              <a:cs typeface="Arial" panose="020B0604020202020204" pitchFamily="34" charset="0"/>
            </a:endParaRPr>
          </a:p>
          <a:p>
            <a:pPr algn="ctr" eaLnBrk="1" hangingPunct="1">
              <a:lnSpc>
                <a:spcPct val="120000"/>
              </a:lnSpc>
            </a:pPr>
            <a:r>
              <a:rPr lang="en-US" altLang="en-US" sz="2800" dirty="0">
                <a:solidFill>
                  <a:srgbClr val="006231"/>
                </a:solidFill>
                <a:cs typeface="Arial" panose="020B0604020202020204" pitchFamily="34" charset="0"/>
              </a:rPr>
              <a:t>Table 2 The mean value of house price before and after optimization for information granules</a:t>
            </a:r>
          </a:p>
          <a:p>
            <a:pPr eaLnBrk="1" hangingPunct="1">
              <a:lnSpc>
                <a:spcPct val="120000"/>
              </a:lnSpc>
            </a:pPr>
            <a:endParaRPr lang="en-US" altLang="en-US" sz="2800" dirty="0">
              <a:solidFill>
                <a:srgbClr val="006231"/>
              </a:solidFill>
              <a:cs typeface="Arial" panose="020B0604020202020204" pitchFamily="34" charset="0"/>
            </a:endParaRPr>
          </a:p>
        </p:txBody>
      </p:sp>
      <p:sp>
        <p:nvSpPr>
          <p:cNvPr id="39" name="TextBox 38">
            <a:extLst>
              <a:ext uri="{FF2B5EF4-FFF2-40B4-BE49-F238E27FC236}">
                <a16:creationId xmlns:a16="http://schemas.microsoft.com/office/drawing/2014/main" id="{C0891ECB-7FC5-D049-AF70-49EC2FD36D78}"/>
              </a:ext>
            </a:extLst>
          </p:cNvPr>
          <p:cNvSpPr txBox="1"/>
          <p:nvPr/>
        </p:nvSpPr>
        <p:spPr>
          <a:xfrm>
            <a:off x="24847529" y="24250500"/>
            <a:ext cx="9753600" cy="1152128"/>
          </a:xfrm>
          <a:prstGeom prst="rect">
            <a:avLst/>
          </a:prstGeom>
          <a:noFill/>
        </p:spPr>
        <p:txBody>
          <a:bodyPr lIns="0" tIns="0" rIns="0" bIns="0"/>
          <a:lstStyle>
            <a:lvl1pPr eaLnBrk="0" hangingPunct="0">
              <a:defRPr sz="95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9500">
                <a:solidFill>
                  <a:schemeClr val="tx1"/>
                </a:solidFill>
                <a:latin typeface="Arial" panose="020B0604020202020204" pitchFamily="34" charset="0"/>
                <a:ea typeface="ＭＳ Ｐゴシック" panose="020B0600070205080204" pitchFamily="34" charset="-128"/>
              </a:defRPr>
            </a:lvl2pPr>
            <a:lvl3pPr eaLnBrk="0" hangingPunct="0">
              <a:defRPr sz="9500">
                <a:solidFill>
                  <a:schemeClr val="tx1"/>
                </a:solidFill>
                <a:latin typeface="Arial" panose="020B0604020202020204" pitchFamily="34" charset="0"/>
                <a:ea typeface="ＭＳ Ｐゴシック" panose="020B0600070205080204" pitchFamily="34" charset="-128"/>
              </a:defRPr>
            </a:lvl3pPr>
            <a:lvl4pPr eaLnBrk="0" hangingPunct="0">
              <a:defRPr sz="9500">
                <a:solidFill>
                  <a:schemeClr val="tx1"/>
                </a:solidFill>
                <a:latin typeface="Arial" panose="020B0604020202020204" pitchFamily="34" charset="0"/>
                <a:ea typeface="ＭＳ Ｐゴシック" panose="020B0600070205080204" pitchFamily="34" charset="-128"/>
              </a:defRPr>
            </a:lvl4pPr>
            <a:lvl5pPr eaLnBrk="0" hangingPunct="0">
              <a:defRPr sz="95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95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pPr>
            <a:endParaRPr lang="en-US" altLang="en-US" sz="2800" dirty="0">
              <a:solidFill>
                <a:srgbClr val="006231"/>
              </a:solidFill>
              <a:cs typeface="Arial" panose="020B0604020202020204" pitchFamily="34" charset="0"/>
            </a:endParaRPr>
          </a:p>
          <a:p>
            <a:pPr algn="ctr" eaLnBrk="1" hangingPunct="1">
              <a:lnSpc>
                <a:spcPct val="120000"/>
              </a:lnSpc>
            </a:pPr>
            <a:r>
              <a:rPr lang="en-US" altLang="en-US" sz="2800" dirty="0">
                <a:solidFill>
                  <a:srgbClr val="006231"/>
                </a:solidFill>
                <a:cs typeface="Arial" panose="020B0604020202020204" pitchFamily="34" charset="0"/>
              </a:rPr>
              <a:t>Table 1 Granularity value and optimal coverage for clusters</a:t>
            </a:r>
          </a:p>
          <a:p>
            <a:pPr eaLnBrk="1" hangingPunct="1">
              <a:lnSpc>
                <a:spcPct val="120000"/>
              </a:lnSpc>
            </a:pPr>
            <a:endParaRPr lang="en-US" altLang="en-US" sz="2800" dirty="0">
              <a:solidFill>
                <a:srgbClr val="006231"/>
              </a:solidFill>
              <a:cs typeface="Arial" panose="020B0604020202020204" pitchFamily="34" charset="0"/>
            </a:endParaRPr>
          </a:p>
        </p:txBody>
      </p:sp>
      <p:pic>
        <p:nvPicPr>
          <p:cNvPr id="10" name="Picture 9">
            <a:extLst>
              <a:ext uri="{FF2B5EF4-FFF2-40B4-BE49-F238E27FC236}">
                <a16:creationId xmlns:a16="http://schemas.microsoft.com/office/drawing/2014/main" id="{AC836D98-7D1C-8C49-A839-ADE400D41D2D}"/>
              </a:ext>
            </a:extLst>
          </p:cNvPr>
          <p:cNvPicPr>
            <a:picLocks noChangeAspect="1"/>
          </p:cNvPicPr>
          <p:nvPr/>
        </p:nvPicPr>
        <p:blipFill>
          <a:blip r:embed="rId10"/>
          <a:stretch>
            <a:fillRect/>
          </a:stretch>
        </p:blipFill>
        <p:spPr>
          <a:xfrm>
            <a:off x="1739952" y="14174687"/>
            <a:ext cx="6302467" cy="4956276"/>
          </a:xfrm>
          <a:prstGeom prst="rect">
            <a:avLst/>
          </a:prstGeom>
        </p:spPr>
      </p:pic>
    </p:spTree>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4_Office Theme</Template>
  <TotalTime>1644</TotalTime>
  <Words>723</Words>
  <Application>Microsoft Macintosh PowerPoint</Application>
  <PresentationFormat>Custom</PresentationFormat>
  <Paragraphs>103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Cambria Math</vt:lpstr>
      <vt:lpstr>4_Office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Jiahao Li</dc:creator>
  <cp:lastModifiedBy>Jiahao Li</cp:lastModifiedBy>
  <cp:revision>88</cp:revision>
  <cp:lastPrinted>2018-12-04T06:26:53Z</cp:lastPrinted>
  <dcterms:created xsi:type="dcterms:W3CDTF">2018-11-25T01:14:35Z</dcterms:created>
  <dcterms:modified xsi:type="dcterms:W3CDTF">2018-12-04T06:32:39Z</dcterms:modified>
</cp:coreProperties>
</file>